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65" r:id="rId2"/>
    <p:sldId id="462" r:id="rId3"/>
    <p:sldId id="264" r:id="rId4"/>
    <p:sldId id="556" r:id="rId5"/>
    <p:sldId id="551" r:id="rId6"/>
    <p:sldId id="524" r:id="rId7"/>
    <p:sldId id="540" r:id="rId8"/>
    <p:sldId id="460" r:id="rId9"/>
    <p:sldId id="467" r:id="rId10"/>
    <p:sldId id="513" r:id="rId11"/>
    <p:sldId id="449" r:id="rId12"/>
    <p:sldId id="578" r:id="rId13"/>
    <p:sldId id="579" r:id="rId14"/>
    <p:sldId id="580" r:id="rId15"/>
    <p:sldId id="557" r:id="rId16"/>
    <p:sldId id="548" r:id="rId17"/>
    <p:sldId id="569" r:id="rId18"/>
    <p:sldId id="501" r:id="rId19"/>
    <p:sldId id="573" r:id="rId20"/>
    <p:sldId id="543" r:id="rId21"/>
    <p:sldId id="466" r:id="rId22"/>
    <p:sldId id="536" r:id="rId23"/>
    <p:sldId id="520" r:id="rId24"/>
    <p:sldId id="519" r:id="rId25"/>
    <p:sldId id="512" r:id="rId26"/>
    <p:sldId id="537" r:id="rId27"/>
    <p:sldId id="511" r:id="rId28"/>
    <p:sldId id="549" r:id="rId29"/>
    <p:sldId id="469" r:id="rId30"/>
    <p:sldId id="517" r:id="rId31"/>
    <p:sldId id="506" r:id="rId32"/>
    <p:sldId id="562" r:id="rId33"/>
    <p:sldId id="574" r:id="rId34"/>
    <p:sldId id="532" r:id="rId35"/>
    <p:sldId id="508" r:id="rId36"/>
    <p:sldId id="521" r:id="rId37"/>
    <p:sldId id="474" r:id="rId38"/>
    <p:sldId id="539" r:id="rId39"/>
    <p:sldId id="541" r:id="rId40"/>
    <p:sldId id="575" r:id="rId41"/>
    <p:sldId id="577" r:id="rId42"/>
    <p:sldId id="561" r:id="rId43"/>
    <p:sldId id="507" r:id="rId44"/>
    <p:sldId id="468" r:id="rId45"/>
    <p:sldId id="509" r:id="rId46"/>
    <p:sldId id="502" r:id="rId47"/>
    <p:sldId id="503" r:id="rId48"/>
    <p:sldId id="534" r:id="rId49"/>
    <p:sldId id="535" r:id="rId50"/>
    <p:sldId id="550" r:id="rId51"/>
    <p:sldId id="470" r:id="rId52"/>
    <p:sldId id="558" r:id="rId53"/>
    <p:sldId id="487" r:id="rId54"/>
    <p:sldId id="538" r:id="rId55"/>
    <p:sldId id="488" r:id="rId56"/>
    <p:sldId id="499" r:id="rId57"/>
    <p:sldId id="480" r:id="rId58"/>
    <p:sldId id="576" r:id="rId59"/>
    <p:sldId id="475" r:id="rId60"/>
    <p:sldId id="560" r:id="rId61"/>
    <p:sldId id="476" r:id="rId62"/>
    <p:sldId id="515" r:id="rId63"/>
    <p:sldId id="567" r:id="rId64"/>
    <p:sldId id="529" r:id="rId65"/>
    <p:sldId id="477" r:id="rId66"/>
    <p:sldId id="492" r:id="rId67"/>
    <p:sldId id="493" r:id="rId68"/>
    <p:sldId id="531" r:id="rId69"/>
    <p:sldId id="495" r:id="rId70"/>
    <p:sldId id="518" r:id="rId71"/>
    <p:sldId id="568" r:id="rId72"/>
    <p:sldId id="481" r:id="rId73"/>
    <p:sldId id="496" r:id="rId74"/>
    <p:sldId id="479" r:id="rId75"/>
    <p:sldId id="463" r:id="rId76"/>
    <p:sldId id="464" r:id="rId77"/>
    <p:sldId id="465" r:id="rId7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0673C"/>
    <a:srgbClr val="CC0000"/>
    <a:srgbClr val="3B8B65"/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97" autoAdjust="0"/>
    <p:restoredTop sz="86355" autoAdjust="0"/>
  </p:normalViewPr>
  <p:slideViewPr>
    <p:cSldViewPr snapToGrid="0">
      <p:cViewPr varScale="1">
        <p:scale>
          <a:sx n="61" d="100"/>
          <a:sy n="61" d="100"/>
        </p:scale>
        <p:origin x="154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E3AA9-E29D-4107-8C43-F9AD7BB16780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CCE3B-5313-4ACA-85E9-D2F79DFACD7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83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CE3B-5313-4ACA-85E9-D2F79DFACD7F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761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CE3B-5313-4ACA-85E9-D2F79DFACD7F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321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CE3B-5313-4ACA-85E9-D2F79DFACD7F}" type="slidenum">
              <a:rPr lang="fr-CA" smtClean="0"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0635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CE3B-5313-4ACA-85E9-D2F79DFACD7F}" type="slidenum">
              <a:rPr lang="fr-CA" smtClean="0"/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037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027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11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395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207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861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223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8007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206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554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03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59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9C99D-302D-4A9F-9EC9-07C803D0C228}" type="datetimeFigureOut">
              <a:rPr lang="fr-CA" smtClean="0"/>
              <a:t>2023-05-26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5ADD4-C0C2-49ED-8431-6122A105AC0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100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000">
        <p15:prstTrans prst="drape"/>
      </p:transition>
    </mc:Choice>
    <mc:Fallback xmlns=""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hyperlink" Target="http://www.flapointequebec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jpg"/><Relationship Id="rId5" Type="http://schemas.openxmlformats.org/officeDocument/2006/relationships/image" Target="../media/image23.jpeg"/><Relationship Id="rId10" Type="http://schemas.openxmlformats.org/officeDocument/2006/relationships/image" Target="../media/image4.jpe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sabelleg@boutiquespronature.ca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aturechassepeche@cgocable.ca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a/search?hl=fr&amp;source=hp&amp;ei=TqfiXObNBoyB5wKx_LLwCQ&amp;q=pronature+ste+marie&amp;oq=pronature+ste+&amp;gs_l=psy-ab.1.0.0l7j0i22i30l3.1171.5663..8605...0.0..0.201.1303.13j1j1......0....1..gws-wiz.....0..35i39j0i67j0i131j0i131i67j0i203j0i20i263.M_TUiSYxeT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google.ca/search?hl=fr&amp;q=pronature+sainte-marie+-+chasse+et+p%C3%AAche+t%C3%A9l%C3%A9phone&amp;ludocid=15175778304236151958&amp;sa=X&amp;ved=2ahUKEwiZtaevl6riAhWqct8KHahDDi4Q6BMwFHoECBYQA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4.jpeg"/><Relationship Id="rId4" Type="http://schemas.openxmlformats.org/officeDocument/2006/relationships/hyperlink" Target="mailto:pronaturem@gmail.com" TargetMode="Externa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hyperlink" Target="mailto:domaineetspa@tellambton.n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Maxime@zaleoutdoors.com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armoiresstromain.com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hyperlink" Target="https://armoiresstromain.com/entreprise/salle-de-montre-lac-megantic/" TargetMode="External"/><Relationship Id="rId4" Type="http://schemas.openxmlformats.org/officeDocument/2006/relationships/hyperlink" Target="https://armoiresstromain.com/entreprise/salle-de-montre-saint-romain/" TargetMode="Externa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maladesdepeche.com/cat%C3%A9gorie-produit/accessories/fils-de-peche/" TargetMode="External"/><Relationship Id="rId13" Type="http://schemas.openxmlformats.org/officeDocument/2006/relationships/hyperlink" Target="https://maladesdepeche.com/cat%C3%A9gorie-produit/cannes-a-peche/lancer-lourd/" TargetMode="External"/><Relationship Id="rId18" Type="http://schemas.openxmlformats.org/officeDocument/2006/relationships/hyperlink" Target="https://maladesdepeche.com/cat%C3%A9gorie-produit/leurres-de-surface/" TargetMode="External"/><Relationship Id="rId26" Type="http://schemas.openxmlformats.org/officeDocument/2006/relationships/hyperlink" Target="https://maladesdepeche.com/cat%C3%A9gorie-produit/produits-derives/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s://maladesdepeche.com/cat%C3%A9gorie-produit/moulinet/" TargetMode="External"/><Relationship Id="rId7" Type="http://schemas.openxmlformats.org/officeDocument/2006/relationships/hyperlink" Target="https://maladesdepeche.com/cat%C3%A9gorie-produit/accessories/coffret/" TargetMode="External"/><Relationship Id="rId12" Type="http://schemas.openxmlformats.org/officeDocument/2006/relationships/hyperlink" Target="https://maladesdepeche.com/cat%C3%A9gorie-produit/cannes-a-peche/lancer-leger/" TargetMode="External"/><Relationship Id="rId17" Type="http://schemas.openxmlformats.org/officeDocument/2006/relationships/hyperlink" Target="https://maladesdepeche.com/cat%C3%A9gorie-produit/jig/" TargetMode="External"/><Relationship Id="rId25" Type="http://schemas.openxmlformats.org/officeDocument/2006/relationships/hyperlink" Target="https://maladesdepeche.com/cat%C3%A9gorie-produit/produit-non-conforme/" TargetMode="External"/><Relationship Id="rId2" Type="http://schemas.openxmlformats.org/officeDocument/2006/relationships/image" Target="../media/image11.png"/><Relationship Id="rId16" Type="http://schemas.openxmlformats.org/officeDocument/2006/relationships/hyperlink" Target="https://maladesdepeche.com/cat%C3%A9gorie-produit/cuillere/" TargetMode="External"/><Relationship Id="rId20" Type="http://schemas.openxmlformats.org/officeDocument/2006/relationships/hyperlink" Target="https://maladesdepeche.com/cat%C3%A9gorie-produit/mouches/" TargetMode="External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ladesdepeche.com/cat%C3%A9gorie-produit/accessories/accessoires-dassemblage/" TargetMode="External"/><Relationship Id="rId11" Type="http://schemas.openxmlformats.org/officeDocument/2006/relationships/hyperlink" Target="https://maladesdepeche.com/cat%C3%A9gorie-produit/cannes-a-peche/" TargetMode="External"/><Relationship Id="rId24" Type="http://schemas.openxmlformats.org/officeDocument/2006/relationships/hyperlink" Target="https://maladesdepeche.com/cat%C3%A9gorie-produit/poisson-nageur/jerkbait/" TargetMode="External"/><Relationship Id="rId5" Type="http://schemas.openxmlformats.org/officeDocument/2006/relationships/hyperlink" Target="https://maladesdepeche.com/cat%C3%A9gorie-produit/accessories/" TargetMode="External"/><Relationship Id="rId15" Type="http://schemas.openxmlformats.org/officeDocument/2006/relationships/hyperlink" Target="https://maladesdepeche.com/cat%C3%A9gorie-produit/combo/" TargetMode="External"/><Relationship Id="rId23" Type="http://schemas.openxmlformats.org/officeDocument/2006/relationships/hyperlink" Target="https://maladesdepeche.com/cat%C3%A9gorie-produit/poisson-nageur/crankbaits/" TargetMode="External"/><Relationship Id="rId28" Type="http://schemas.openxmlformats.org/officeDocument/2006/relationships/image" Target="../media/image4.jpeg"/><Relationship Id="rId10" Type="http://schemas.openxmlformats.org/officeDocument/2006/relationships/hyperlink" Target="https://maladesdepeche.com/cat%C3%A9gorie-produit/accessories/insectifuges/" TargetMode="External"/><Relationship Id="rId19" Type="http://schemas.openxmlformats.org/officeDocument/2006/relationships/hyperlink" Target="https://maladesdepeche.com/cat%C3%A9gorie-produit/leurres-souple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maladesdepeche.com/cat%C3%A9gorie-produit/accessories/hamecon/" TargetMode="External"/><Relationship Id="rId14" Type="http://schemas.openxmlformats.org/officeDocument/2006/relationships/hyperlink" Target="https://maladesdepeche.com/cat%C3%A9gorie-produit/cannes-a-peche/moucheuses/" TargetMode="External"/><Relationship Id="rId22" Type="http://schemas.openxmlformats.org/officeDocument/2006/relationships/hyperlink" Target="https://maladesdepeche.com/cat%C3%A9gorie-produit/poisson-nageur/" TargetMode="External"/><Relationship Id="rId27" Type="http://schemas.openxmlformats.org/officeDocument/2006/relationships/hyperlink" Target="https://maladesdepeche.com/cat%C3%A9gorie-produit/spinnerbait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hyperlink" Target="mailto:boullambton@tellambton.net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hyperlink" Target="http://www.sfrcomposantesdebois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tel:8196582244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5.png"/><Relationship Id="rId4" Type="http://schemas.openxmlformats.org/officeDocument/2006/relationships/hyperlink" Target="mailto:const.fbolduc@tellambton.ne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4.jpe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hyperlink" Target="https://www.google.ca/search?hl=fr&amp;source=hp&amp;ei=G_vbXMmaFIub_Qa88IH4CQ&amp;q=gestion+du+patrimoine+lambton&amp;oq=gestion+du&amp;gs_l=psy-ab.1.0.35i39j0i67j0l8.710.2323..4094...0.0..0.148.922.10j1......0....1..gws-wiz.....0..0i131i67j0i131j0i20i263j0i203.HySwcw_8_OE" TargetMode="External"/><Relationship Id="rId4" Type="http://schemas.openxmlformats.org/officeDocument/2006/relationships/hyperlink" Target="https://www.google.ca/search?hl=fr&amp;q=ig+gestion+de+patrimoine+-+michel+turcotte+lambton+t%C3%A9l%C3%A9phone&amp;ludocid=6128503902181154470&amp;sa=X&amp;ved=2ahUKEwi0yeukup3iAhXFMd8KHQwvByYQ6BMwEnoECBIQA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4.jpe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4.jpe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hyperlink" Target="mailto:a" TargetMode="Externa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g"/><Relationship Id="rId5" Type="http://schemas.openxmlformats.org/officeDocument/2006/relationships/image" Target="../media/image4.jpe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mailto:municipalite@st-romain.ca" TargetMode="Externa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2.png"/><Relationship Id="rId9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1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hyperlink" Target="mailto:info@aquavert.ca" TargetMode="External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hyperlink" Target="mailto:charles@franciscarrierarpenteur.com%C2%A0" TargetMode="External"/><Relationship Id="rId4" Type="http://schemas.openxmlformats.org/officeDocument/2006/relationships/hyperlink" Target="mailto:info@franciscarrierarpenteur.co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4.jpeg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2.png"/><Relationship Id="rId7" Type="http://schemas.openxmlformats.org/officeDocument/2006/relationships/image" Target="../media/image13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1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hyperlink" Target="tel:+1418386244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mailto:municipalite@st-romain.ca" TargetMode="External"/><Relationship Id="rId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4.jpeg"/><Relationship Id="rId4" Type="http://schemas.openxmlformats.org/officeDocument/2006/relationships/image" Target="../media/image1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4.jpeg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7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gif"/><Relationship Id="rId5" Type="http://schemas.openxmlformats.org/officeDocument/2006/relationships/image" Target="../media/image162.gif"/><Relationship Id="rId4" Type="http://schemas.openxmlformats.org/officeDocument/2006/relationships/hyperlink" Target="http://www.frontiernet.net/~cgrafe/fish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can0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1" y="1456397"/>
            <a:ext cx="3032762" cy="42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à coins arrondis 1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26006" y="2957501"/>
            <a:ext cx="6362838" cy="2557731"/>
          </a:xfrm>
        </p:spPr>
        <p:txBody>
          <a:bodyPr>
            <a:normAutofit fontScale="90000"/>
          </a:bodyPr>
          <a:lstStyle/>
          <a:p>
            <a:pPr marL="182880" indent="0" algn="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fr-CA" sz="6600" b="1" dirty="0" smtClean="0">
                <a:solidFill>
                  <a:srgbClr val="C00000"/>
                </a:solidFill>
                <a:latin typeface="+mn-lt"/>
              </a:rPr>
              <a:t> MERCI</a:t>
            </a:r>
            <a:br>
              <a:rPr lang="fr-CA" sz="6600" b="1" dirty="0" smtClean="0">
                <a:solidFill>
                  <a:srgbClr val="C00000"/>
                </a:solidFill>
                <a:latin typeface="+mn-lt"/>
              </a:rPr>
            </a:br>
            <a:r>
              <a:rPr lang="fr-CA" sz="6600" b="1" dirty="0" smtClean="0">
                <a:solidFill>
                  <a:srgbClr val="CC3300"/>
                </a:solidFill>
                <a:latin typeface="+mn-lt"/>
              </a:rPr>
              <a:t>À TOUS NOS </a:t>
            </a:r>
            <a:r>
              <a:rPr lang="fr-CA" sz="6600" b="1" dirty="0" smtClean="0">
                <a:solidFill>
                  <a:srgbClr val="C00000"/>
                </a:solidFill>
                <a:latin typeface="+mn-lt"/>
              </a:rPr>
              <a:t>COMMANDITAIRES</a:t>
            </a:r>
            <a:endParaRPr lang="fr-FR" sz="6600" b="1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3" name="Picture 3" descr="logo_APGLS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6" y="1466694"/>
            <a:ext cx="2882086" cy="198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46385" y="5977462"/>
            <a:ext cx="8327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b="1" dirty="0">
                <a:solidFill>
                  <a:srgbClr val="CC3300"/>
                </a:solidFill>
              </a:rPr>
              <a:t>T</a:t>
            </a:r>
            <a:r>
              <a:rPr lang="fr-CA" sz="3000" b="1" dirty="0" smtClean="0">
                <a:solidFill>
                  <a:srgbClr val="CC3300"/>
                </a:solidFill>
              </a:rPr>
              <a:t>ournoi de pêche à la ouananiche 2023 </a:t>
            </a:r>
            <a:r>
              <a:rPr lang="fr-CA" sz="2400" b="1" dirty="0" smtClean="0">
                <a:solidFill>
                  <a:srgbClr val="CC3300"/>
                </a:solidFill>
              </a:rPr>
              <a:t>(11</a:t>
            </a:r>
            <a:r>
              <a:rPr lang="fr-CA" sz="2400" b="1" baseline="30000" dirty="0" smtClean="0">
                <a:solidFill>
                  <a:srgbClr val="CC3300"/>
                </a:solidFill>
              </a:rPr>
              <a:t>ième</a:t>
            </a:r>
            <a:r>
              <a:rPr lang="fr-CA" sz="2400" b="1" dirty="0" smtClean="0">
                <a:solidFill>
                  <a:srgbClr val="CC3300"/>
                </a:solidFill>
              </a:rPr>
              <a:t> édition)</a:t>
            </a:r>
            <a:endParaRPr lang="fr-CA" sz="2400" b="1" dirty="0">
              <a:solidFill>
                <a:srgbClr val="CC3300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295164" y="591222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65704" y="5526301"/>
            <a:ext cx="3417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b="1" dirty="0" smtClean="0">
                <a:solidFill>
                  <a:srgbClr val="CC3300"/>
                </a:solidFill>
              </a:rPr>
              <a:t>Conception et montage : Gilles Carrier</a:t>
            </a:r>
            <a:endParaRPr lang="fr-CA" sz="1600" b="1" dirty="0">
              <a:solidFill>
                <a:srgbClr val="CC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9156" y="3419731"/>
            <a:ext cx="522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002060"/>
                </a:solidFill>
              </a:rPr>
              <a:t>Association des pêcheurs du Grand lac Saint-François</a:t>
            </a:r>
            <a:endParaRPr lang="fr-CA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6071" y="3267635"/>
            <a:ext cx="1936376" cy="248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53" y="4304282"/>
            <a:ext cx="1970775" cy="9755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0571" y="4926636"/>
            <a:ext cx="2112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 dirty="0" smtClean="0">
                <a:solidFill>
                  <a:srgbClr val="CC3300"/>
                </a:solidFill>
              </a:rPr>
              <a:t>Platine       Or       Argent    Bronze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65543" y="4519433"/>
            <a:ext cx="1528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CC3300"/>
                </a:solidFill>
              </a:rPr>
              <a:t>Catégories</a:t>
            </a:r>
            <a:endParaRPr lang="fr-CA" sz="24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7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33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4" y="1518028"/>
            <a:ext cx="3345980" cy="19124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75" y="1879504"/>
            <a:ext cx="1362760" cy="17635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034" y="1442721"/>
            <a:ext cx="3629025" cy="514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81836" y="4008123"/>
            <a:ext cx="42394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 smtClean="0">
                <a:solidFill>
                  <a:srgbClr val="CC3300"/>
                </a:solidFill>
                <a:latin typeface="Lato"/>
              </a:rPr>
              <a:t>120  3</a:t>
            </a:r>
            <a:r>
              <a:rPr lang="fr-CA" b="1" baseline="30000" dirty="0" smtClean="0">
                <a:solidFill>
                  <a:srgbClr val="CC3300"/>
                </a:solidFill>
                <a:latin typeface="Lato"/>
              </a:rPr>
              <a:t>e</a:t>
            </a:r>
            <a:r>
              <a:rPr lang="fr-CA" b="1" dirty="0" smtClean="0">
                <a:solidFill>
                  <a:srgbClr val="CC3300"/>
                </a:solidFill>
                <a:latin typeface="Lato"/>
              </a:rPr>
              <a:t> Rue du Parc Industriel</a:t>
            </a:r>
            <a:r>
              <a:rPr lang="fr-CA" b="1" dirty="0" smtClean="0">
                <a:solidFill>
                  <a:srgbClr val="CC3300"/>
                </a:solidFill>
              </a:rPr>
              <a:t/>
            </a:r>
            <a:br>
              <a:rPr lang="fr-CA" b="1" dirty="0" smtClean="0">
                <a:solidFill>
                  <a:srgbClr val="CC3300"/>
                </a:solidFill>
              </a:rPr>
            </a:br>
            <a:r>
              <a:rPr lang="fr-CA" b="1" dirty="0" smtClean="0">
                <a:solidFill>
                  <a:srgbClr val="CC3300"/>
                </a:solidFill>
                <a:latin typeface="Lato"/>
              </a:rPr>
              <a:t>Vallée Jonction, </a:t>
            </a:r>
            <a:r>
              <a:rPr lang="fr-CA" b="1" dirty="0" err="1" smtClean="0">
                <a:solidFill>
                  <a:srgbClr val="CC3300"/>
                </a:solidFill>
                <a:latin typeface="Lato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Lato"/>
              </a:rPr>
              <a:t>. G7A 4Z6</a:t>
            </a:r>
            <a:r>
              <a:rPr lang="fr-CA" b="1" dirty="0" smtClean="0">
                <a:solidFill>
                  <a:srgbClr val="CC3300"/>
                </a:solidFill>
              </a:rPr>
              <a:t/>
            </a:r>
            <a:br>
              <a:rPr lang="fr-CA" b="1" dirty="0" smtClean="0">
                <a:solidFill>
                  <a:srgbClr val="CC3300"/>
                </a:solidFill>
              </a:rPr>
            </a:br>
            <a:r>
              <a:rPr lang="fr-CA" b="1" dirty="0" smtClean="0">
                <a:solidFill>
                  <a:srgbClr val="CC3300"/>
                </a:solidFill>
                <a:latin typeface="Lato"/>
              </a:rPr>
              <a:t>Québec : 418.836.9717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Lato"/>
              </a:rPr>
              <a:t>Beauce : 418-228-8689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Lato"/>
                <a:hlinkClick r:id="rId7"/>
              </a:rPr>
              <a:t>www.flapointequebec.com</a:t>
            </a:r>
            <a:endParaRPr lang="fr-CA" b="1" dirty="0" smtClean="0">
              <a:solidFill>
                <a:srgbClr val="CC3300"/>
              </a:solidFill>
              <a:latin typeface="Lato"/>
            </a:endParaRP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Lato"/>
              </a:rPr>
              <a:t>rlabrecque@flapointequebec.com</a:t>
            </a:r>
            <a:endParaRPr lang="fr-CA" b="1" dirty="0">
              <a:solidFill>
                <a:srgbClr val="CC33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62002" y="1579145"/>
            <a:ext cx="1340163" cy="25083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2200" y="2011442"/>
            <a:ext cx="2632859" cy="19003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9" y="3643075"/>
            <a:ext cx="4602440" cy="20072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9988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295164" y="576934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65704" y="1260829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27" y="1415826"/>
            <a:ext cx="8532507" cy="42641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741892" y="4656636"/>
            <a:ext cx="31333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230 Rue du Collège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. G0M 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Tél : (418</a:t>
            </a: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) </a:t>
            </a:r>
            <a:r>
              <a:rPr lang="fr-FR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486-7438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08" y="255778"/>
            <a:ext cx="1543927" cy="90963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04128" y="5885310"/>
            <a:ext cx="533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6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ZoneTexte 13"/>
          <p:cNvSpPr txBox="1"/>
          <p:nvPr/>
        </p:nvSpPr>
        <p:spPr>
          <a:xfrm>
            <a:off x="304128" y="5885310"/>
            <a:ext cx="5463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905072" y="3238386"/>
            <a:ext cx="2969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b="1" dirty="0" smtClean="0">
                <a:solidFill>
                  <a:srgbClr val="002060"/>
                </a:solidFill>
              </a:rPr>
              <a:t>Lac Mégantic</a:t>
            </a:r>
            <a:endParaRPr lang="fr-CA" sz="4000" b="1" dirty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44469" t="14549" r="44853" b="71678"/>
          <a:stretch/>
        </p:blipFill>
        <p:spPr>
          <a:xfrm>
            <a:off x="4160741" y="1421560"/>
            <a:ext cx="2562788" cy="185846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/>
          <a:srcRect l="22827" t="16722" r="64407" b="72551"/>
          <a:stretch/>
        </p:blipFill>
        <p:spPr>
          <a:xfrm>
            <a:off x="347375" y="1650347"/>
            <a:ext cx="3793112" cy="17920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38235" t="40322" r="14706" b="32475"/>
          <a:stretch/>
        </p:blipFill>
        <p:spPr>
          <a:xfrm>
            <a:off x="419978" y="4067370"/>
            <a:ext cx="4586500" cy="14906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/>
          <p:cNvSpPr/>
          <p:nvPr/>
        </p:nvSpPr>
        <p:spPr>
          <a:xfrm>
            <a:off x="4946115" y="4152514"/>
            <a:ext cx="3928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2740, Laval Nord</a:t>
            </a:r>
            <a:r>
              <a:rPr lang="fr-CA" b="1" dirty="0">
                <a:solidFill>
                  <a:srgbClr val="CC3300"/>
                </a:solidFill>
              </a:rPr>
              <a:t/>
            </a:r>
            <a:br>
              <a:rPr lang="fr-CA" b="1" dirty="0">
                <a:solidFill>
                  <a:srgbClr val="CC3300"/>
                </a:solidFill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Lac-Mégantic,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G6B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1A1</a:t>
            </a:r>
            <a:r>
              <a:rPr lang="fr-CA" b="1" dirty="0">
                <a:solidFill>
                  <a:srgbClr val="CC3300"/>
                </a:solidFill>
              </a:rPr>
              <a:t/>
            </a:r>
            <a:br>
              <a:rPr lang="fr-CA" b="1" dirty="0">
                <a:solidFill>
                  <a:srgbClr val="CC3300"/>
                </a:solidFill>
              </a:rPr>
            </a:b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: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(819) 583-2811</a:t>
            </a:r>
            <a:r>
              <a:rPr lang="fr-CA" b="1" dirty="0">
                <a:solidFill>
                  <a:srgbClr val="CC3300"/>
                </a:solidFill>
              </a:rPr>
              <a:t/>
            </a:r>
            <a:br>
              <a:rPr lang="fr-CA" b="1" dirty="0">
                <a:solidFill>
                  <a:srgbClr val="CC3300"/>
                </a:solidFill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Fax :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(819) 554-6771</a:t>
            </a:r>
            <a:r>
              <a:rPr lang="fr-CA" b="1" dirty="0">
                <a:solidFill>
                  <a:srgbClr val="CC3300"/>
                </a:solidFill>
              </a:rPr>
              <a:t/>
            </a:r>
            <a:br>
              <a:rPr lang="fr-CA" b="1" dirty="0">
                <a:solidFill>
                  <a:srgbClr val="CC3300"/>
                </a:solidFill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hlinkClick r:id="rId6"/>
              </a:rPr>
              <a:t>isabelleg@boutiquespronature.ca</a:t>
            </a:r>
            <a:endParaRPr lang="fr-CA" b="1" dirty="0">
              <a:solidFill>
                <a:srgbClr val="CC33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2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/>
          <p:nvPr/>
        </p:nvPicPr>
        <p:blipFill rotWithShape="1">
          <a:blip r:embed="rId4"/>
          <a:srcRect l="31167" t="18526" r="20833" b="49362"/>
          <a:stretch/>
        </p:blipFill>
        <p:spPr bwMode="auto">
          <a:xfrm>
            <a:off x="375501" y="1442382"/>
            <a:ext cx="6200111" cy="23765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012141" y="3781134"/>
            <a:ext cx="250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b="1" dirty="0" smtClean="0">
                <a:solidFill>
                  <a:srgbClr val="002060"/>
                </a:solidFill>
              </a:rPr>
              <a:t>St-Georges</a:t>
            </a:r>
            <a:endParaRPr lang="fr-CA" sz="4000" b="1" dirty="0">
              <a:solidFill>
                <a:srgbClr val="00206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t="25675" r="76324" b="47384"/>
          <a:stretch/>
        </p:blipFill>
        <p:spPr>
          <a:xfrm>
            <a:off x="375501" y="3913676"/>
            <a:ext cx="2636640" cy="1686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4776827" y="4147372"/>
            <a:ext cx="39901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CC3300"/>
                </a:solidFill>
                <a:latin typeface="Arial" panose="020B0604020202020204" pitchFamily="34" charset="0"/>
              </a:rPr>
              <a:t>9455, 5 Avenue</a:t>
            </a:r>
            <a:r>
              <a:rPr lang="en-US" b="1" dirty="0">
                <a:solidFill>
                  <a:srgbClr val="CC3300"/>
                </a:solidFill>
              </a:rPr>
              <a:t/>
            </a:r>
            <a:br>
              <a:rPr lang="en-US" b="1" dirty="0">
                <a:solidFill>
                  <a:srgbClr val="CC3300"/>
                </a:solidFill>
              </a:rPr>
            </a:br>
            <a:r>
              <a:rPr lang="en-US" b="1" dirty="0">
                <a:solidFill>
                  <a:srgbClr val="CC3300"/>
                </a:solidFill>
                <a:latin typeface="Arial" panose="020B0604020202020204" pitchFamily="34" charset="0"/>
              </a:rPr>
              <a:t>St-Georges, </a:t>
            </a:r>
            <a:r>
              <a:rPr lang="en-US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Qc.  G5Y </a:t>
            </a:r>
            <a:r>
              <a:rPr lang="en-US" b="1" dirty="0">
                <a:solidFill>
                  <a:srgbClr val="CC3300"/>
                </a:solidFill>
                <a:latin typeface="Arial" panose="020B0604020202020204" pitchFamily="34" charset="0"/>
              </a:rPr>
              <a:t>2B2</a:t>
            </a:r>
            <a:r>
              <a:rPr lang="en-US" b="1" dirty="0">
                <a:solidFill>
                  <a:srgbClr val="CC3300"/>
                </a:solidFill>
              </a:rPr>
              <a:t/>
            </a:r>
            <a:br>
              <a:rPr lang="en-US" b="1" dirty="0">
                <a:solidFill>
                  <a:srgbClr val="CC3300"/>
                </a:solidFill>
              </a:rPr>
            </a:br>
            <a:r>
              <a:rPr lang="en-US" b="1" dirty="0">
                <a:solidFill>
                  <a:srgbClr val="CC3300"/>
                </a:solidFill>
                <a:latin typeface="Arial" panose="020B0604020202020204" pitchFamily="34" charset="0"/>
              </a:rPr>
              <a:t>Tel : </a:t>
            </a:r>
            <a:r>
              <a:rPr lang="en-US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(418) 227-0270</a:t>
            </a:r>
            <a:r>
              <a:rPr lang="en-US" b="1" dirty="0">
                <a:solidFill>
                  <a:srgbClr val="CC3300"/>
                </a:solidFill>
              </a:rPr>
              <a:t/>
            </a:r>
            <a:br>
              <a:rPr lang="en-US" b="1" dirty="0">
                <a:solidFill>
                  <a:srgbClr val="CC3300"/>
                </a:solidFill>
              </a:rPr>
            </a:br>
            <a:r>
              <a:rPr lang="en-US" b="1" dirty="0">
                <a:solidFill>
                  <a:srgbClr val="CC3300"/>
                </a:solidFill>
                <a:latin typeface="Arial" panose="020B0604020202020204" pitchFamily="34" charset="0"/>
              </a:rPr>
              <a:t>Fax : </a:t>
            </a:r>
            <a:r>
              <a:rPr lang="en-US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(418) 227-8611</a:t>
            </a:r>
            <a:r>
              <a:rPr lang="en-US" b="1" dirty="0">
                <a:solidFill>
                  <a:srgbClr val="CC3300"/>
                </a:solidFill>
              </a:rPr>
              <a:t/>
            </a:r>
            <a:br>
              <a:rPr lang="en-US" b="1" dirty="0">
                <a:solidFill>
                  <a:srgbClr val="CC3300"/>
                </a:solidFill>
              </a:rPr>
            </a:br>
            <a:r>
              <a:rPr lang="en-US" b="1" dirty="0">
                <a:solidFill>
                  <a:srgbClr val="CC3300"/>
                </a:solidFill>
                <a:latin typeface="Arial" panose="020B0604020202020204" pitchFamily="34" charset="0"/>
                <a:hlinkClick r:id="rId6"/>
              </a:rPr>
              <a:t>naturechassepeche@cgocable.ca</a:t>
            </a:r>
            <a:endParaRPr lang="fr-CA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3" name="Connecteur droit 22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04128" y="5885310"/>
            <a:ext cx="5463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1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9866" y="3187546"/>
            <a:ext cx="3603810" cy="123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857 Boulevard Ouellet</a:t>
            </a:r>
            <a:endParaRPr lang="fr-CA" b="1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Thetford Mines, QC G6G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4X7 </a:t>
            </a:r>
            <a:endParaRPr lang="fr-CA" b="1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Tél : (418)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755-8622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hlinkClick r:id="rId4"/>
              </a:rPr>
              <a:t>pronaturem@gmail.com</a:t>
            </a:r>
            <a:endParaRPr lang="fr-CA" b="1" dirty="0">
              <a:solidFill>
                <a:srgbClr val="CC3300"/>
              </a:solidFill>
            </a:endParaRPr>
          </a:p>
        </p:txBody>
      </p:sp>
      <p:pic>
        <p:nvPicPr>
          <p:cNvPr id="23" name="Image 22"/>
          <p:cNvPicPr/>
          <p:nvPr/>
        </p:nvPicPr>
        <p:blipFill rotWithShape="1">
          <a:blip r:embed="rId5"/>
          <a:srcRect l="42708" t="34274" r="20139" b="39172"/>
          <a:stretch/>
        </p:blipFill>
        <p:spPr bwMode="auto">
          <a:xfrm>
            <a:off x="375501" y="3413048"/>
            <a:ext cx="2968998" cy="11827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 24"/>
          <p:cNvPicPr/>
          <p:nvPr/>
        </p:nvPicPr>
        <p:blipFill rotWithShape="1">
          <a:blip r:embed="rId6"/>
          <a:srcRect l="31167" t="18526" r="20833" b="49362"/>
          <a:stretch/>
        </p:blipFill>
        <p:spPr bwMode="auto">
          <a:xfrm>
            <a:off x="375501" y="1442382"/>
            <a:ext cx="4605454" cy="1765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14246" y="4564703"/>
            <a:ext cx="3449430" cy="123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1056 Boulevard Vachon S.</a:t>
            </a:r>
            <a:endParaRPr lang="fr-CA" b="1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Sainte-Marie, </a:t>
            </a:r>
            <a:r>
              <a:rPr lang="fr-CA" b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G6E 2S5</a:t>
            </a:r>
            <a:endParaRPr lang="fr-CA" b="1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Tél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8" tooltip="Appeler avec Hangouts"/>
              </a:rPr>
              <a:t>(418)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8" tooltip="Appeler avec Hangouts"/>
              </a:rPr>
              <a:t>386-5885</a:t>
            </a:r>
            <a:endParaRPr lang="fr-CA" b="1" dirty="0" smtClean="0">
              <a:solidFill>
                <a:srgbClr val="CC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naturem@globetrotter.net</a:t>
            </a:r>
            <a:endParaRPr lang="fr-CA" b="1" dirty="0">
              <a:solidFill>
                <a:srgbClr val="CC3300"/>
              </a:solidFill>
            </a:endParaRPr>
          </a:p>
        </p:txBody>
      </p:sp>
      <p:pic>
        <p:nvPicPr>
          <p:cNvPr id="30" name="Image 29"/>
          <p:cNvPicPr/>
          <p:nvPr/>
        </p:nvPicPr>
        <p:blipFill rotWithShape="1">
          <a:blip r:embed="rId9"/>
          <a:srcRect l="37153" t="38288" r="23090" b="41333"/>
          <a:stretch/>
        </p:blipFill>
        <p:spPr bwMode="auto">
          <a:xfrm>
            <a:off x="375501" y="4662865"/>
            <a:ext cx="3517710" cy="10138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123718" y="1279367"/>
            <a:ext cx="34580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b="1" dirty="0">
                <a:solidFill>
                  <a:srgbClr val="CC3300"/>
                </a:solidFill>
              </a:rPr>
              <a:t>T</a:t>
            </a:r>
            <a:r>
              <a:rPr lang="fr-CA" sz="4000" b="1" dirty="0" smtClean="0">
                <a:solidFill>
                  <a:srgbClr val="CC3300"/>
                </a:solidFill>
              </a:rPr>
              <a:t>hetford Mines</a:t>
            </a:r>
          </a:p>
          <a:p>
            <a:r>
              <a:rPr lang="fr-CA" sz="4000" b="1" dirty="0" smtClean="0">
                <a:solidFill>
                  <a:srgbClr val="CC3300"/>
                </a:solidFill>
              </a:rPr>
              <a:t>Ste-Marie</a:t>
            </a:r>
            <a:endParaRPr lang="fr-CA" sz="4000" b="1" dirty="0">
              <a:solidFill>
                <a:srgbClr val="CC3300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6" name="Connecteur droit 25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04128" y="5885310"/>
            <a:ext cx="5463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6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33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65704" y="1573306"/>
            <a:ext cx="5775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Transport Jimmy </a:t>
            </a:r>
            <a:r>
              <a:rPr lang="fr-CA" sz="3600" b="1" dirty="0" err="1" smtClean="0">
                <a:solidFill>
                  <a:srgbClr val="CC3300"/>
                </a:solidFill>
              </a:rPr>
              <a:t>Larivière</a:t>
            </a:r>
            <a:r>
              <a:rPr lang="fr-CA" sz="3600" b="1" dirty="0" smtClean="0">
                <a:solidFill>
                  <a:srgbClr val="CC3300"/>
                </a:solidFill>
              </a:rPr>
              <a:t> </a:t>
            </a:r>
            <a:r>
              <a:rPr lang="fr-CA" sz="3600" b="1" dirty="0" err="1" smtClean="0">
                <a:solidFill>
                  <a:srgbClr val="CC3300"/>
                </a:solidFill>
              </a:rPr>
              <a:t>inc</a:t>
            </a:r>
            <a:endParaRPr lang="fr-CA" sz="3600" b="1" dirty="0" smtClean="0">
              <a:solidFill>
                <a:srgbClr val="CC3300"/>
              </a:solidFill>
            </a:endParaRPr>
          </a:p>
          <a:p>
            <a:r>
              <a:rPr lang="fr-CA" sz="3600" b="1" dirty="0" smtClean="0">
                <a:solidFill>
                  <a:srgbClr val="CC3300"/>
                </a:solidFill>
              </a:rPr>
              <a:t>Stornoway, </a:t>
            </a:r>
            <a:r>
              <a:rPr lang="fr-CA" sz="3600" b="1" dirty="0" err="1" smtClean="0">
                <a:solidFill>
                  <a:srgbClr val="CC3300"/>
                </a:solidFill>
              </a:rPr>
              <a:t>Qc</a:t>
            </a:r>
            <a:r>
              <a:rPr lang="fr-CA" sz="3600" b="1" dirty="0" smtClean="0">
                <a:solidFill>
                  <a:srgbClr val="CC3300"/>
                </a:solidFill>
              </a:rPr>
              <a:t>.</a:t>
            </a:r>
            <a:endParaRPr lang="fr-CA" sz="3600" b="1" dirty="0">
              <a:solidFill>
                <a:srgbClr val="CC33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128" y="3449170"/>
            <a:ext cx="421506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b="1" dirty="0" smtClean="0">
                <a:solidFill>
                  <a:srgbClr val="CC3300"/>
                </a:solidFill>
              </a:rPr>
              <a:t>Merci</a:t>
            </a:r>
          </a:p>
          <a:p>
            <a:r>
              <a:rPr lang="fr-CA" sz="3200" b="1" dirty="0" smtClean="0">
                <a:solidFill>
                  <a:srgbClr val="CC3300"/>
                </a:solidFill>
              </a:rPr>
              <a:t>Pour votre commandite</a:t>
            </a:r>
          </a:p>
          <a:p>
            <a:r>
              <a:rPr lang="fr-CA" sz="3200" b="1" dirty="0" smtClean="0">
                <a:solidFill>
                  <a:srgbClr val="CC3300"/>
                </a:solidFill>
              </a:rPr>
              <a:t>et contribution à </a:t>
            </a:r>
          </a:p>
          <a:p>
            <a:r>
              <a:rPr lang="fr-CA" sz="3200" b="1" dirty="0" smtClean="0">
                <a:solidFill>
                  <a:srgbClr val="CC3300"/>
                </a:solidFill>
              </a:rPr>
              <a:t>l’ensemencement</a:t>
            </a:r>
            <a:endParaRPr lang="fr-CA" sz="3200" b="1" dirty="0">
              <a:solidFill>
                <a:srgbClr val="CC33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85" y="2839550"/>
            <a:ext cx="4096034" cy="27306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0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7" y="1470210"/>
            <a:ext cx="8568411" cy="41529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11309" y="2474261"/>
            <a:ext cx="60692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800" b="1" dirty="0" smtClean="0">
                <a:solidFill>
                  <a:srgbClr val="CC3300"/>
                </a:solidFill>
              </a:rPr>
              <a:t>Catégorie Or</a:t>
            </a:r>
            <a:endParaRPr lang="fr-CA" sz="8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4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2" y="3284141"/>
            <a:ext cx="3703096" cy="23927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2" y="1444439"/>
            <a:ext cx="6704212" cy="17226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Rectangle 9"/>
          <p:cNvSpPr/>
          <p:nvPr/>
        </p:nvSpPr>
        <p:spPr>
          <a:xfrm>
            <a:off x="5239266" y="4295740"/>
            <a:ext cx="35381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178 QC-108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Saint-Romain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,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G0Y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1L0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(418) 486-2811</a:t>
            </a:r>
          </a:p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hlinkClick r:id="rId7"/>
              </a:rPr>
              <a:t>d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hlinkClick r:id="rId7"/>
              </a:rPr>
              <a:t>omaineetspa@tellambton.net</a:t>
            </a:r>
            <a:endParaRPr lang="fr-CA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c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haletpignonrouge.com</a:t>
            </a:r>
            <a:endParaRPr lang="fr-CA" b="1" dirty="0">
              <a:solidFill>
                <a:srgbClr val="CC33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8370" r="41882" b="72092"/>
          <a:stretch>
            <a:fillRect/>
          </a:stretch>
        </p:blipFill>
        <p:spPr bwMode="auto">
          <a:xfrm>
            <a:off x="304128" y="1469017"/>
            <a:ext cx="4832648" cy="63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717" y="1430682"/>
            <a:ext cx="1767937" cy="17363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4118" y="3270186"/>
            <a:ext cx="4732844" cy="3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5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1888" y="3754136"/>
            <a:ext cx="50950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CA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MAXIME LACHANCE MAURICE FLUET</a:t>
            </a: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spcAft>
                <a:spcPts val="0"/>
              </a:spcAft>
            </a:pP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Chargé de projet Chargé de projet</a:t>
            </a:r>
          </a:p>
          <a:p>
            <a:pPr algn="r">
              <a:spcAft>
                <a:spcPts val="0"/>
              </a:spcAft>
            </a:pPr>
            <a:r>
              <a:rPr lang="fr-CA" u="sng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(819) 582-7191</a:t>
            </a: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u="sng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(418) 313-9798</a:t>
            </a:r>
            <a:endParaRPr lang="fr-CA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fr-CA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THELUCK &amp; ASSOCIÉ INC.</a:t>
            </a:r>
            <a:endParaRPr lang="fr-CA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 rue </a:t>
            </a:r>
            <a:r>
              <a:rPr lang="fr-CA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</a:t>
            </a:r>
          </a:p>
          <a:p>
            <a:pPr algn="r">
              <a:spcAft>
                <a:spcPts val="0"/>
              </a:spcAft>
            </a:pPr>
            <a:r>
              <a:rPr lang="fr-CA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Lambton </a:t>
            </a: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</a:t>
            </a:r>
            <a:r>
              <a:rPr lang="fr-CA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G0M </a:t>
            </a: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1H0</a:t>
            </a:r>
            <a:endParaRPr lang="fr-CA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2" y="1386025"/>
            <a:ext cx="3127876" cy="34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7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17163" r="58182" b="63988"/>
          <a:stretch>
            <a:fillRect/>
          </a:stretch>
        </p:blipFill>
        <p:spPr bwMode="auto">
          <a:xfrm>
            <a:off x="293595" y="274559"/>
            <a:ext cx="2960595" cy="91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à coins arrondis 1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60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04128" y="580016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14853" t="28551" r="63235" b="15212"/>
          <a:stretch/>
        </p:blipFill>
        <p:spPr>
          <a:xfrm>
            <a:off x="304128" y="1506061"/>
            <a:ext cx="2833613" cy="40887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40882" t="20181" r="42500" b="73541"/>
          <a:stretch/>
        </p:blipFill>
        <p:spPr>
          <a:xfrm>
            <a:off x="4253197" y="1556911"/>
            <a:ext cx="4621862" cy="9816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/>
          <a:srcRect l="56913" t="28312" r="6764" b="17804"/>
          <a:stretch/>
        </p:blipFill>
        <p:spPr>
          <a:xfrm>
            <a:off x="5352094" y="2867728"/>
            <a:ext cx="3321425" cy="27700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372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17163" r="58182" b="63988"/>
          <a:stretch>
            <a:fillRect/>
          </a:stretch>
        </p:blipFill>
        <p:spPr bwMode="auto">
          <a:xfrm>
            <a:off x="304129" y="1467439"/>
            <a:ext cx="5289848" cy="164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809129" y="3956717"/>
            <a:ext cx="286439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Britannic Bold" pitchFamily="34" charset="0"/>
              </a:rPr>
              <a:t>324 </a:t>
            </a:r>
            <a:r>
              <a:rPr lang="fr-FR" altLang="fr-FR" sz="1800" b="1" dirty="0">
                <a:solidFill>
                  <a:srgbClr val="CC3300"/>
                </a:solidFill>
                <a:latin typeface="Britannic Bold" pitchFamily="34" charset="0"/>
              </a:rPr>
              <a:t>Rue Principale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Britannic Bold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Britannic Bold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Britannic Bold" pitchFamily="34" charset="0"/>
              </a:rPr>
              <a:t>. G0M </a:t>
            </a:r>
            <a:r>
              <a:rPr lang="fr-FR" altLang="fr-FR" sz="1800" b="1" dirty="0">
                <a:solidFill>
                  <a:srgbClr val="CC3300"/>
                </a:solidFill>
                <a:latin typeface="Britannic Bold" pitchFamily="34" charset="0"/>
              </a:rPr>
              <a:t>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Britannic Bold" pitchFamily="34" charset="0"/>
              </a:rPr>
              <a:t>Tél : </a:t>
            </a:r>
            <a:r>
              <a:rPr lang="fr-FR" altLang="fr-FR" sz="1800" b="1" dirty="0" smtClean="0">
                <a:solidFill>
                  <a:srgbClr val="CC3300"/>
                </a:solidFill>
                <a:latin typeface="Britannic Bold" pitchFamily="34" charset="0"/>
              </a:rPr>
              <a:t>(418) 486-2466</a:t>
            </a:r>
            <a:endParaRPr lang="fr-FR" altLang="fr-FR" sz="1800" b="1" dirty="0">
              <a:solidFill>
                <a:srgbClr val="CC3300"/>
              </a:solidFill>
              <a:latin typeface="Britannic Bold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Britannic Bold" pitchFamily="34" charset="0"/>
              </a:rPr>
              <a:t>Tél : </a:t>
            </a:r>
            <a:r>
              <a:rPr lang="fr-FR" altLang="fr-FR" sz="1800" b="1" dirty="0" smtClean="0">
                <a:solidFill>
                  <a:srgbClr val="CC3300"/>
                </a:solidFill>
                <a:latin typeface="Britannic Bold" pitchFamily="34" charset="0"/>
              </a:rPr>
              <a:t>(877) 486-2466</a:t>
            </a:r>
            <a:endParaRPr lang="fr-FR" altLang="fr-FR" sz="1800" b="1" dirty="0">
              <a:solidFill>
                <a:srgbClr val="CC3300"/>
              </a:solidFill>
              <a:latin typeface="Britannic Bold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Britannic Bold" pitchFamily="34" charset="0"/>
              </a:rPr>
              <a:t>Fax : </a:t>
            </a:r>
            <a:r>
              <a:rPr lang="fr-FR" altLang="fr-FR" sz="1800" b="1" dirty="0" smtClean="0">
                <a:solidFill>
                  <a:srgbClr val="CC3300"/>
                </a:solidFill>
                <a:latin typeface="Britannic Bold" pitchFamily="34" charset="0"/>
              </a:rPr>
              <a:t>(418) 486-7279</a:t>
            </a:r>
            <a:endParaRPr lang="fr-FR" altLang="fr-FR" sz="1800" b="1" dirty="0">
              <a:solidFill>
                <a:srgbClr val="CC3300"/>
              </a:solidFill>
              <a:latin typeface="Britannic Bold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Britannic Bold" pitchFamily="34" charset="0"/>
              </a:rPr>
              <a:t>info@lsnautique.com</a:t>
            </a:r>
            <a:endParaRPr lang="fr-FR" altLang="fr-FR" sz="1800" b="1" dirty="0">
              <a:solidFill>
                <a:srgbClr val="CC3300"/>
              </a:solidFill>
              <a:latin typeface="Britannic Bold" pitchFamily="34" charset="0"/>
            </a:endParaRPr>
          </a:p>
        </p:txBody>
      </p:sp>
      <p:pic>
        <p:nvPicPr>
          <p:cNvPr id="1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9559" t="33260" r="17206" b="26459"/>
          <a:stretch/>
        </p:blipFill>
        <p:spPr>
          <a:xfrm>
            <a:off x="304127" y="3258528"/>
            <a:ext cx="5555510" cy="23633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7" name="Connecteur droit 16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36636" y="5966619"/>
            <a:ext cx="8262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000" b="1" dirty="0" smtClean="0">
                <a:solidFill>
                  <a:srgbClr val="CC3300"/>
                </a:solidFill>
              </a:rPr>
              <a:t>Catégorie : Partenaire de l’événement </a:t>
            </a:r>
            <a:r>
              <a:rPr lang="fr-CA" sz="2400" b="1" dirty="0" smtClean="0">
                <a:solidFill>
                  <a:srgbClr val="CC3300"/>
                </a:solidFill>
              </a:rPr>
              <a:t>(1,000$ et plus)</a:t>
            </a:r>
            <a:endParaRPr lang="fr-CA" sz="24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1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89840" y="1643265"/>
            <a:ext cx="5121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800" b="1" dirty="0" smtClean="0">
                <a:solidFill>
                  <a:srgbClr val="CC3300"/>
                </a:solidFill>
              </a:rPr>
              <a:t>Donateur anonyme</a:t>
            </a:r>
            <a:endParaRPr lang="fr-CA" sz="4800" b="1" dirty="0">
              <a:solidFill>
                <a:srgbClr val="CC33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6386" y="3461607"/>
            <a:ext cx="6505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b="1" dirty="0" smtClean="0">
                <a:solidFill>
                  <a:srgbClr val="CC3300"/>
                </a:solidFill>
              </a:rPr>
              <a:t>Leurres, </a:t>
            </a:r>
            <a:r>
              <a:rPr lang="fr-CA" sz="4400" b="1" dirty="0" err="1" smtClean="0">
                <a:solidFill>
                  <a:srgbClr val="CC3300"/>
                </a:solidFill>
              </a:rPr>
              <a:t>Dipsy</a:t>
            </a:r>
            <a:r>
              <a:rPr lang="fr-CA" sz="4400" b="1" dirty="0" smtClean="0">
                <a:solidFill>
                  <a:srgbClr val="CC3300"/>
                </a:solidFill>
              </a:rPr>
              <a:t>, fils et règles</a:t>
            </a:r>
            <a:endParaRPr lang="fr-CA" sz="4400" b="1" dirty="0">
              <a:solidFill>
                <a:srgbClr val="CC33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46386" y="2961918"/>
            <a:ext cx="2269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 smtClean="0">
                <a:solidFill>
                  <a:srgbClr val="CC3300"/>
                </a:solidFill>
              </a:rPr>
              <a:t>Merci pour :</a:t>
            </a:r>
            <a:endParaRPr lang="fr-CA" sz="32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78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486401" y="4482318"/>
            <a:ext cx="328056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CC3300"/>
                </a:solidFill>
                <a:latin typeface="Arial" panose="020B0604020202020204" pitchFamily="34" charset="0"/>
              </a:rPr>
              <a:t>Marché Poirier </a:t>
            </a:r>
            <a:r>
              <a:rPr lang="fr-FR" altLang="fr-FR" sz="2000" b="1" dirty="0" err="1">
                <a:solidFill>
                  <a:srgbClr val="CC3300"/>
                </a:solidFill>
                <a:latin typeface="Arial" panose="020B0604020202020204" pitchFamily="34" charset="0"/>
              </a:rPr>
              <a:t>Inc</a:t>
            </a:r>
            <a:r>
              <a:rPr lang="fr-FR" altLang="fr-FR" sz="20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endParaRPr lang="fr-FR" altLang="fr-FR" sz="20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284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rue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Principale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G0M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: (418) 486-2862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CA" altLang="fr-FR" sz="1800" b="1" dirty="0">
              <a:solidFill>
                <a:srgbClr val="3B8B65"/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 b="13773"/>
          <a:stretch/>
        </p:blipFill>
        <p:spPr>
          <a:xfrm>
            <a:off x="279756" y="3218985"/>
            <a:ext cx="4907123" cy="24962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198" y="1357120"/>
            <a:ext cx="3663861" cy="21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818" y="1592083"/>
            <a:ext cx="3864519" cy="14595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6704" y="3605270"/>
            <a:ext cx="433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 smtClean="0">
                <a:solidFill>
                  <a:srgbClr val="CC3300"/>
                </a:solidFill>
              </a:rPr>
              <a:t>Maxime Lapierre Gilbert</a:t>
            </a:r>
            <a:endParaRPr lang="fr-CA" sz="3200" b="1" dirty="0">
              <a:solidFill>
                <a:srgbClr val="CC33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r="47030"/>
          <a:stretch/>
        </p:blipFill>
        <p:spPr>
          <a:xfrm>
            <a:off x="304128" y="1512154"/>
            <a:ext cx="2102690" cy="19048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6466" y="1758188"/>
            <a:ext cx="1744663" cy="36941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280992" y="4143935"/>
            <a:ext cx="4467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800" b="1" u="sng" dirty="0">
                <a:solidFill>
                  <a:srgbClr val="0563C1"/>
                </a:solidFill>
                <a:latin typeface="Calibri" panose="020F0502020204030204" pitchFamily="34" charset="0"/>
                <a:hlinkClick r:id="rId8"/>
              </a:rPr>
              <a:t>Maxime@zaleoutdoors.com</a:t>
            </a:r>
            <a:r>
              <a:rPr lang="fr-CA" sz="2800" b="1" dirty="0">
                <a:latin typeface="Calibri" panose="020F0502020204030204" pitchFamily="34" charset="0"/>
              </a:rPr>
              <a:t> </a:t>
            </a:r>
            <a:endParaRPr lang="fr-CA" sz="2800" b="1" dirty="0"/>
          </a:p>
        </p:txBody>
      </p:sp>
    </p:spTree>
    <p:extLst>
      <p:ext uri="{BB962C8B-B14F-4D97-AF65-F5344CB8AC3E}">
        <p14:creationId xmlns:p14="http://schemas.microsoft.com/office/powerpoint/2010/main" val="149506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589593" y="3587321"/>
            <a:ext cx="411428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uadeloupe, G0M 1G0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722 8 e Rue Est, CP 1729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418-459-6405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Saint-Georges, G5Y 2J1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420 159 e rue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418-226-5635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1864" t="14571" r="83849" b="75443"/>
          <a:stretch/>
        </p:blipFill>
        <p:spPr>
          <a:xfrm>
            <a:off x="5575637" y="1386025"/>
            <a:ext cx="3212900" cy="126257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l="56368" t="40127" r="4494" b="18449"/>
          <a:stretch/>
        </p:blipFill>
        <p:spPr>
          <a:xfrm>
            <a:off x="304128" y="2454253"/>
            <a:ext cx="5289848" cy="31479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28" y="1747888"/>
            <a:ext cx="2829037" cy="7263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8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0" name="Image 19"/>
          <p:cNvPicPr/>
          <p:nvPr/>
        </p:nvPicPr>
        <p:blipFill rotWithShape="1">
          <a:blip r:embed="rId4"/>
          <a:srcRect l="23264" t="20070" r="54861" b="66653"/>
          <a:stretch/>
        </p:blipFill>
        <p:spPr bwMode="auto">
          <a:xfrm>
            <a:off x="219536" y="1540548"/>
            <a:ext cx="6045843" cy="2063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81282" y="3734398"/>
            <a:ext cx="38856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fr-CA" b="1" dirty="0">
                <a:solidFill>
                  <a:srgbClr val="CC3300"/>
                </a:solidFill>
                <a:latin typeface="&amp;quot"/>
              </a:rPr>
              <a:t>235, 2</a:t>
            </a:r>
            <a:r>
              <a:rPr lang="fr-CA" b="1" baseline="30000" dirty="0">
                <a:solidFill>
                  <a:srgbClr val="CC3300"/>
                </a:solidFill>
                <a:latin typeface="&amp;quot"/>
              </a:rPr>
              <a:t>e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 Avenue</a:t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Lambton, </a:t>
            </a:r>
            <a:r>
              <a:rPr lang="fr-CA" b="1" dirty="0" err="1" smtClean="0">
                <a:solidFill>
                  <a:srgbClr val="CC3300"/>
                </a:solidFill>
                <a:latin typeface="&amp;quot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.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G0M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1H0</a:t>
            </a:r>
            <a:endParaRPr lang="fr-CA" b="1" dirty="0">
              <a:solidFill>
                <a:srgbClr val="CC3300"/>
              </a:solidFill>
              <a:latin typeface="&amp;quot"/>
            </a:endParaRPr>
          </a:p>
          <a:p>
            <a:pPr algn="r" fontAlgn="base"/>
            <a:r>
              <a:rPr lang="fr-CA" b="1" dirty="0" smtClean="0">
                <a:solidFill>
                  <a:srgbClr val="CC3300"/>
                </a:solidFill>
                <a:latin typeface="&amp;quot"/>
              </a:rPr>
              <a:t>Tél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: 418 486-7401</a:t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(800)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 463-3124</a:t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>
                <a:solidFill>
                  <a:srgbClr val="CC3300"/>
                </a:solidFill>
                <a:latin typeface="&amp;quot"/>
              </a:rPr>
              <a:t>Télécopieur :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(418)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 486-7381</a:t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(800)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 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561-7443</a:t>
            </a:r>
          </a:p>
          <a:p>
            <a:pPr algn="r" fontAlgn="base"/>
            <a:r>
              <a:rPr lang="fr-CA" b="1" dirty="0" smtClean="0">
                <a:solidFill>
                  <a:srgbClr val="CC3300"/>
                </a:solidFill>
                <a:latin typeface="&amp;quot"/>
              </a:rPr>
              <a:t>www.lambtondoors.com/fr</a:t>
            </a:r>
            <a:endParaRPr lang="fr-CA" b="1" i="0" u="none" strike="noStrike" dirty="0">
              <a:solidFill>
                <a:srgbClr val="CC3300"/>
              </a:solidFill>
              <a:effectLst/>
              <a:latin typeface="&amp;quot"/>
            </a:endParaRPr>
          </a:p>
        </p:txBody>
      </p:sp>
      <p:pic>
        <p:nvPicPr>
          <p:cNvPr id="21" name="Image 20"/>
          <p:cNvPicPr/>
          <p:nvPr/>
        </p:nvPicPr>
        <p:blipFill rotWithShape="1">
          <a:blip r:embed="rId5"/>
          <a:srcRect l="15279" t="31186" r="35937" b="42877"/>
          <a:stretch/>
        </p:blipFill>
        <p:spPr bwMode="auto">
          <a:xfrm>
            <a:off x="304128" y="4112988"/>
            <a:ext cx="5209166" cy="1557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6" name="Connecteur droit 15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0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Rectangle à coins arrondis 1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1" name="Connecteur droit 2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28" y="1461582"/>
            <a:ext cx="4024986" cy="198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917650" y="4243379"/>
            <a:ext cx="39132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St-Romain, G0Y 1L0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(819) 582-2939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Jonathan, Vincent et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Tomy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Roy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oyelectriqueetfreres@gmail.com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04128" y="4397805"/>
            <a:ext cx="4315092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CA" sz="2400" b="1" dirty="0" smtClean="0"/>
              <a:t>Résidentiel	Agricole</a:t>
            </a:r>
          </a:p>
          <a:p>
            <a:r>
              <a:rPr lang="fr-CA" sz="2400" b="1" dirty="0" smtClean="0"/>
              <a:t>Acéricole  	Commercial</a:t>
            </a:r>
          </a:p>
          <a:p>
            <a:r>
              <a:rPr lang="fr-CA" sz="2400" b="1" dirty="0" smtClean="0"/>
              <a:t>Industriel	Service de nacelle</a:t>
            </a:r>
            <a:endParaRPr lang="fr-CA" sz="24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9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t="15724" r="70966" b="77655"/>
          <a:stretch>
            <a:fillRect/>
          </a:stretch>
        </p:blipFill>
        <p:spPr bwMode="auto">
          <a:xfrm>
            <a:off x="293595" y="1703436"/>
            <a:ext cx="6548289" cy="15416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3"/>
          <p:cNvSpPr txBox="1">
            <a:spLocks noChangeArrowheads="1"/>
          </p:cNvSpPr>
          <p:nvPr/>
        </p:nvSpPr>
        <p:spPr bwMode="auto">
          <a:xfrm>
            <a:off x="5293171" y="4838763"/>
            <a:ext cx="3380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2400" b="1" dirty="0">
                <a:solidFill>
                  <a:srgbClr val="CC3300"/>
                </a:solidFill>
                <a:latin typeface="Arial" panose="020B0604020202020204" pitchFamily="34" charset="0"/>
              </a:rPr>
              <a:t>ROGER </a:t>
            </a:r>
            <a:r>
              <a:rPr lang="fr-CA" altLang="fr-FR" sz="24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VACHON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24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Snap-on Tools</a:t>
            </a:r>
            <a:endParaRPr lang="fr-CA" altLang="fr-FR" sz="24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9" name="Connecteur droit 8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9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9" y="5837924"/>
            <a:ext cx="6719468" cy="820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Or </a:t>
            </a:r>
            <a:r>
              <a:rPr lang="fr-CA" sz="2000" b="1" dirty="0" smtClean="0">
                <a:solidFill>
                  <a:srgbClr val="CC3300"/>
                </a:solidFill>
              </a:rPr>
              <a:t>(250$ à 499$)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36659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954" y="1411539"/>
            <a:ext cx="4464565" cy="30710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087" y="3488651"/>
            <a:ext cx="1847850" cy="11811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51" y="3001040"/>
            <a:ext cx="3869403" cy="2599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5330"/>
          <a:stretch/>
        </p:blipFill>
        <p:spPr>
          <a:xfrm>
            <a:off x="265704" y="1433132"/>
            <a:ext cx="2934432" cy="1324116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776827" y="4536330"/>
            <a:ext cx="39901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707 route 263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Saint-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Romain,Qc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G0Y 1L0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: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(418) 486-7090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zecstromain@gmail.com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7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6" y="1470211"/>
            <a:ext cx="8570933" cy="41956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2123" y="2558447"/>
            <a:ext cx="83097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800" b="1" dirty="0" smtClean="0">
                <a:solidFill>
                  <a:srgbClr val="CC3300"/>
                </a:solidFill>
              </a:rPr>
              <a:t>Catégorie Argent </a:t>
            </a:r>
            <a:endParaRPr lang="fr-CA" sz="8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3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286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504529" y="2637371"/>
            <a:ext cx="3262433" cy="1647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21424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ST-ROMAIN</a:t>
            </a:r>
            <a:b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</a:b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185 rue du Couvent</a:t>
            </a:r>
            <a:b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</a:b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St-Romain, </a:t>
            </a:r>
            <a:r>
              <a:rPr kumimoji="0" lang="fr-FR" altLang="fr-FR" b="1" i="0" u="none" strike="noStrike" cap="none" normalizeH="0" baseline="0" dirty="0" err="1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Qc</a:t>
            </a: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 G0Y 1L0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Tél : 418 486-7864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i="0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  <a:hlinkClick r:id="rId4"/>
              </a:rPr>
              <a:t>Salle de montre Saint-Romain</a:t>
            </a:r>
            <a:endParaRPr kumimoji="0" lang="fr-FR" altLang="fr-FR" i="0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517290" y="3998910"/>
            <a:ext cx="3249672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LAC-MÉGANTIC</a:t>
            </a:r>
            <a:b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</a:b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4545, rue Villeneuve</a:t>
            </a:r>
            <a:b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</a:b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Lac-Mégantic, </a:t>
            </a:r>
            <a:r>
              <a:rPr kumimoji="0" lang="fr-FR" altLang="fr-FR" b="1" i="0" u="none" strike="noStrike" cap="none" normalizeH="0" baseline="0" dirty="0" err="1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Qc</a:t>
            </a: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 G6B 2C2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Tél : 819 582.0514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  <a:hlinkClick r:id="rId5"/>
              </a:rPr>
              <a:t>Salle de montre Lac-Mégantic</a:t>
            </a:r>
            <a:endParaRPr kumimoji="0" lang="fr-FR" altLang="fr-FR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21746" t="16898" r="48095" b="75479"/>
          <a:stretch/>
        </p:blipFill>
        <p:spPr>
          <a:xfrm>
            <a:off x="2591715" y="1541791"/>
            <a:ext cx="6081804" cy="864259"/>
          </a:xfrm>
          <a:prstGeom prst="rect">
            <a:avLst/>
          </a:prstGeom>
        </p:spPr>
      </p:pic>
      <p:pic>
        <p:nvPicPr>
          <p:cNvPr id="1029" name="Picture 5" descr="Marie-Claude Turcotte, desig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8" y="1523160"/>
            <a:ext cx="2135537" cy="32065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5704" y="4827780"/>
            <a:ext cx="5022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Marie-Claude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Turcotte et Richard Boulanger</a:t>
            </a: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Designers </a:t>
            </a:r>
            <a:r>
              <a:rPr lang="fr-CA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CA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co-propriétaires</a:t>
            </a:r>
            <a:endParaRPr lang="fr-CA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703" y="5382153"/>
            <a:ext cx="4841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courriel : 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info@armoiresstromain.com</a:t>
            </a:r>
            <a:endParaRPr lang="fr-CA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0000" t="32998" r="16030" b="23581"/>
          <a:stretch/>
        </p:blipFill>
        <p:spPr>
          <a:xfrm>
            <a:off x="316487" y="3443384"/>
            <a:ext cx="4020671" cy="22322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540187" y="4500616"/>
            <a:ext cx="3133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470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Route 263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St-Romain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G0Y 1L0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)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486-2420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complexelasource.com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36642" y="5966619"/>
            <a:ext cx="8262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000" b="1" dirty="0" smtClean="0">
                <a:solidFill>
                  <a:srgbClr val="CC3300"/>
                </a:solidFill>
              </a:rPr>
              <a:t>Catégorie : Partenaire de l’événement </a:t>
            </a:r>
            <a:r>
              <a:rPr lang="fr-CA" sz="2400" b="1" dirty="0" smtClean="0">
                <a:solidFill>
                  <a:srgbClr val="CC3300"/>
                </a:solidFill>
              </a:rPr>
              <a:t>(1,000$ et plus)</a:t>
            </a:r>
            <a:endParaRPr lang="fr-CA" sz="2400" b="1" dirty="0">
              <a:solidFill>
                <a:srgbClr val="CC33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23" y="1378914"/>
            <a:ext cx="6334812" cy="3033002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295164" y="591222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65704" y="1260829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2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5" y="1399104"/>
            <a:ext cx="7536558" cy="4309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8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286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22"/>
          <a:stretch/>
        </p:blipFill>
        <p:spPr>
          <a:xfrm>
            <a:off x="317810" y="1414767"/>
            <a:ext cx="3682689" cy="41554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9"/>
          <a:stretch/>
        </p:blipFill>
        <p:spPr>
          <a:xfrm>
            <a:off x="5214137" y="1432715"/>
            <a:ext cx="3552825" cy="41554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002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229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25" y="1471546"/>
            <a:ext cx="3234923" cy="15002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Rectangle 3"/>
          <p:cNvSpPr/>
          <p:nvPr/>
        </p:nvSpPr>
        <p:spPr>
          <a:xfrm>
            <a:off x="3702886" y="1415826"/>
            <a:ext cx="24623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A" sz="1600" b="1" dirty="0">
                <a:solidFill>
                  <a:srgbClr val="3B8B65"/>
                </a:solidFill>
                <a:latin typeface="Roboto Condensed"/>
              </a:rPr>
              <a:t>Catégories de produits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5"/>
              </a:rPr>
              <a:t>Accessoires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6"/>
              </a:rPr>
              <a:t>Accessoires d'assemblage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7"/>
              </a:rPr>
              <a:t>Coffret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8"/>
              </a:rPr>
              <a:t>Fils de pêche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9"/>
              </a:rPr>
              <a:t>Hameçon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10"/>
              </a:rPr>
              <a:t>Insectifuges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11"/>
              </a:rPr>
              <a:t>Cannes à pêche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12"/>
              </a:rPr>
              <a:t>Lancer Léger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13"/>
              </a:rPr>
              <a:t>Lancer Lourd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rgbClr val="3B8B65"/>
                </a:solidFill>
                <a:latin typeface="Roboto Condensed"/>
                <a:hlinkClick r:id="rId14"/>
              </a:rPr>
              <a:t>Moucheuses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rgbClr val="3B8B65"/>
                </a:solidFill>
                <a:latin typeface="Roboto Condensed"/>
                <a:hlinkClick r:id="rId15"/>
              </a:rPr>
              <a:t>Combo</a:t>
            </a:r>
            <a:endParaRPr lang="fr-CA" sz="1600" dirty="0" smtClean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rgbClr val="3B8B65"/>
                </a:solidFill>
                <a:latin typeface="Roboto Condensed"/>
                <a:hlinkClick r:id="rId16"/>
              </a:rPr>
              <a:t>Cuillères</a:t>
            </a:r>
            <a:endParaRPr lang="fr-CA" sz="1600" dirty="0" smtClean="0">
              <a:solidFill>
                <a:srgbClr val="3B8B65"/>
              </a:solidFill>
              <a:latin typeface="Roboto Condense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18093" y="4542834"/>
            <a:ext cx="3248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fr-CA" b="1" dirty="0">
                <a:solidFill>
                  <a:srgbClr val="CC3300"/>
                </a:solidFill>
                <a:latin typeface="Roboto Condensed"/>
              </a:rPr>
              <a:t>1172, rue </a:t>
            </a:r>
            <a:r>
              <a:rPr lang="fr-CA" b="1" dirty="0" smtClean="0">
                <a:solidFill>
                  <a:srgbClr val="CC3300"/>
                </a:solidFill>
                <a:latin typeface="Roboto Condensed"/>
              </a:rPr>
              <a:t>Roy</a:t>
            </a:r>
          </a:p>
          <a:p>
            <a:pPr algn="r" fontAlgn="base"/>
            <a:r>
              <a:rPr lang="fr-CA" b="1" dirty="0" err="1" smtClean="0">
                <a:solidFill>
                  <a:srgbClr val="CC3300"/>
                </a:solidFill>
                <a:latin typeface="Roboto Condensed"/>
              </a:rPr>
              <a:t>Normandin</a:t>
            </a:r>
            <a:r>
              <a:rPr lang="fr-CA" b="1" dirty="0" smtClean="0">
                <a:solidFill>
                  <a:srgbClr val="CC3300"/>
                </a:solidFill>
                <a:latin typeface="Roboto Condensed"/>
              </a:rPr>
              <a:t>, </a:t>
            </a:r>
            <a:r>
              <a:rPr lang="fr-CA" b="1" dirty="0" err="1" smtClean="0">
                <a:solidFill>
                  <a:srgbClr val="CC3300"/>
                </a:solidFill>
                <a:latin typeface="Roboto Condensed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Roboto Condensed"/>
              </a:rPr>
              <a:t> </a:t>
            </a:r>
            <a:r>
              <a:rPr lang="fr-CA" b="1" dirty="0">
                <a:solidFill>
                  <a:srgbClr val="CC3300"/>
                </a:solidFill>
                <a:latin typeface="Roboto Condensed"/>
              </a:rPr>
              <a:t>G8M 3T8</a:t>
            </a:r>
          </a:p>
          <a:p>
            <a:pPr algn="r" fontAlgn="base"/>
            <a:r>
              <a:rPr lang="fr-CA" b="1" dirty="0" smtClean="0">
                <a:solidFill>
                  <a:srgbClr val="CC3300"/>
                </a:solidFill>
                <a:latin typeface="Roboto Condensed"/>
              </a:rPr>
              <a:t>Tél : 418 </a:t>
            </a:r>
            <a:r>
              <a:rPr lang="fr-CA" b="1" dirty="0">
                <a:solidFill>
                  <a:srgbClr val="CC3300"/>
                </a:solidFill>
                <a:latin typeface="Roboto Condensed"/>
              </a:rPr>
              <a:t>637-8489</a:t>
            </a:r>
          </a:p>
          <a:p>
            <a:pPr algn="r" fontAlgn="base"/>
            <a:r>
              <a:rPr lang="fr-CA" b="1" dirty="0">
                <a:solidFill>
                  <a:srgbClr val="CC3300"/>
                </a:solidFill>
                <a:latin typeface="Roboto Condensed"/>
              </a:rPr>
              <a:t>info@maladesdepeche.com</a:t>
            </a:r>
            <a:endParaRPr lang="fr-CA" b="1" i="0" dirty="0">
              <a:solidFill>
                <a:srgbClr val="CC3300"/>
              </a:solidFill>
              <a:effectLst/>
              <a:latin typeface="Roboto Condense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72483" y="1427634"/>
            <a:ext cx="24944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A" sz="1600" b="1" dirty="0">
                <a:solidFill>
                  <a:srgbClr val="3B8B65"/>
                </a:solidFill>
                <a:latin typeface="Roboto Condensed"/>
              </a:rPr>
              <a:t>Catégories de produits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 err="1" smtClean="0">
                <a:solidFill>
                  <a:srgbClr val="3B8B65"/>
                </a:solidFill>
                <a:latin typeface="Roboto Condensed"/>
                <a:hlinkClick r:id="rId17"/>
              </a:rPr>
              <a:t>Jig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18"/>
              </a:rPr>
              <a:t>Leurres de surface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19"/>
              </a:rPr>
              <a:t>Leurres souples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20"/>
              </a:rPr>
              <a:t>Mouches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21"/>
              </a:rPr>
              <a:t>Moulinet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22"/>
              </a:rPr>
              <a:t>Poisson Nageur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 err="1">
                <a:solidFill>
                  <a:srgbClr val="3B8B65"/>
                </a:solidFill>
                <a:latin typeface="Roboto Condensed"/>
                <a:hlinkClick r:id="rId23"/>
              </a:rPr>
              <a:t>Crankbaits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r-CA" sz="1600" dirty="0" err="1">
                <a:solidFill>
                  <a:srgbClr val="3B8B65"/>
                </a:solidFill>
                <a:latin typeface="Roboto Condensed"/>
                <a:hlinkClick r:id="rId24"/>
              </a:rPr>
              <a:t>Jerkbait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25"/>
              </a:rPr>
              <a:t>Produit Non-Conforme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rgbClr val="3B8B65"/>
                </a:solidFill>
                <a:latin typeface="Roboto Condensed"/>
                <a:hlinkClick r:id="rId26"/>
              </a:rPr>
              <a:t>Produits Dérivés</a:t>
            </a:r>
            <a:endParaRPr lang="fr-CA" sz="1600" dirty="0">
              <a:solidFill>
                <a:srgbClr val="3B8B65"/>
              </a:solidFill>
              <a:latin typeface="Roboto Condensed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fr-CA" sz="1600" dirty="0" err="1">
                <a:solidFill>
                  <a:srgbClr val="3B8B65"/>
                </a:solidFill>
                <a:latin typeface="Roboto Condensed"/>
                <a:hlinkClick r:id="rId27"/>
              </a:rPr>
              <a:t>SpinnerBait</a:t>
            </a:r>
            <a:endParaRPr lang="fr-CA" sz="1600" b="0" i="0" dirty="0">
              <a:solidFill>
                <a:srgbClr val="3B8B65"/>
              </a:solidFill>
              <a:effectLst/>
              <a:latin typeface="Roboto Condensed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53704" y="3892577"/>
            <a:ext cx="2515620" cy="1705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2332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Image 15"/>
          <p:cNvPicPr/>
          <p:nvPr/>
        </p:nvPicPr>
        <p:blipFill rotWithShape="1">
          <a:blip r:embed="rId3"/>
          <a:srcRect l="14584" t="31495" r="29861" b="9222"/>
          <a:stretch/>
        </p:blipFill>
        <p:spPr bwMode="auto">
          <a:xfrm>
            <a:off x="2421033" y="3358569"/>
            <a:ext cx="3048000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661687" y="4230034"/>
            <a:ext cx="41052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248, rue Principale</a:t>
            </a:r>
            <a:b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1H0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/>
            </a:r>
            <a:b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: (418) 486-2839</a:t>
            </a:r>
            <a:b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  <a:hlinkClick r:id="rId5"/>
              </a:rPr>
              <a:t>boullambton@tellambton.net</a:t>
            </a:r>
            <a:endParaRPr lang="fr-FR" altLang="fr-FR" sz="18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http://boulangerielambton.com/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441" t="25074" r="78677" b="33861"/>
          <a:stretch/>
        </p:blipFill>
        <p:spPr>
          <a:xfrm>
            <a:off x="318416" y="3358569"/>
            <a:ext cx="2093549" cy="23146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Image 13"/>
          <p:cNvPicPr/>
          <p:nvPr/>
        </p:nvPicPr>
        <p:blipFill rotWithShape="1">
          <a:blip r:embed="rId7"/>
          <a:srcRect l="37847" t="62371" r="39583" b="20955"/>
          <a:stretch/>
        </p:blipFill>
        <p:spPr bwMode="auto">
          <a:xfrm>
            <a:off x="266701" y="1433130"/>
            <a:ext cx="4559826" cy="1894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à coins arrondis 19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1" name="Connecteur droit 2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4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42353" t="33260" r="21471" b="36136"/>
          <a:stretch/>
        </p:blipFill>
        <p:spPr>
          <a:xfrm>
            <a:off x="330290" y="3543683"/>
            <a:ext cx="4423377" cy="21038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749378" y="4676888"/>
            <a:ext cx="30042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81 Principale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CA" altLang="fr-FR" sz="20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CA" altLang="fr-FR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1H0</a:t>
            </a:r>
            <a:endParaRPr lang="fr-CA" altLang="fr-FR" sz="20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   Tél : (418) 486-2219</a:t>
            </a:r>
            <a:endParaRPr lang="fr-CA" altLang="fr-FR" sz="20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l="19118" t="18090" r="69559" b="61508"/>
          <a:stretch/>
        </p:blipFill>
        <p:spPr>
          <a:xfrm>
            <a:off x="188178" y="1217836"/>
            <a:ext cx="2151529" cy="2179471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339707" y="2018152"/>
            <a:ext cx="5997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36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Cantine </a:t>
            </a:r>
            <a:r>
              <a:rPr lang="fr-CA" altLang="fr-FR" sz="3600" b="1" dirty="0">
                <a:solidFill>
                  <a:srgbClr val="CC3300"/>
                </a:solidFill>
                <a:latin typeface="Arial" panose="020B0604020202020204" pitchFamily="34" charset="0"/>
              </a:rPr>
              <a:t>Pizzeria Casa </a:t>
            </a:r>
            <a:r>
              <a:rPr lang="fr-CA" altLang="fr-FR" sz="36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Déli</a:t>
            </a:r>
            <a:endParaRPr lang="fr-CA" altLang="fr-FR" sz="36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5" name="Connecteur droit 14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6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3742" t="16236" r="81324" b="73563"/>
          <a:stretch/>
        </p:blipFill>
        <p:spPr>
          <a:xfrm>
            <a:off x="337211" y="1344706"/>
            <a:ext cx="3849400" cy="14782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61177" t="32214" r="11029" b="48692"/>
          <a:stretch/>
        </p:blipFill>
        <p:spPr>
          <a:xfrm>
            <a:off x="337211" y="4784777"/>
            <a:ext cx="2541494" cy="981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84579" y="2857579"/>
            <a:ext cx="34818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Siège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491 route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253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Saint-Malo,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J0B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2Y0</a:t>
            </a:r>
            <a:b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Tél. :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819)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658-2244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Téléc. :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(819) 658-2297</a:t>
            </a:r>
          </a:p>
          <a:p>
            <a:pPr algn="r"/>
            <a:endParaRPr lang="fr-CA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– Lac-Mégantic</a:t>
            </a:r>
            <a:b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7730 Ch. du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Frontenac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G6B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2S3</a:t>
            </a:r>
            <a:b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sfrcomposantesdebois.com</a:t>
            </a:r>
            <a:endParaRPr lang="fr-CA" b="1" i="0" u="none" strike="noStrike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33874" t="32214" r="39361" b="48692"/>
          <a:stretch/>
        </p:blipFill>
        <p:spPr>
          <a:xfrm>
            <a:off x="337211" y="3861310"/>
            <a:ext cx="2447365" cy="98163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6618" t="32214" r="66493" b="48692"/>
          <a:stretch/>
        </p:blipFill>
        <p:spPr>
          <a:xfrm>
            <a:off x="337211" y="2908107"/>
            <a:ext cx="2458744" cy="9816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4" name="Connecteur droit 13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1" name="Connecteur droit 2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9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121128" y="4024495"/>
            <a:ext cx="364583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578, Route 263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St-</a:t>
            </a:r>
            <a:r>
              <a:rPr lang="en-US" altLang="fr-FR" sz="1800" b="1" dirty="0" err="1">
                <a:solidFill>
                  <a:srgbClr val="CC3300"/>
                </a:solidFill>
                <a:latin typeface="Arial" panose="020B0604020202020204" pitchFamily="34" charset="0"/>
              </a:rPr>
              <a:t>Romain</a:t>
            </a:r>
            <a:r>
              <a:rPr lang="en-US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, Qc. </a:t>
            </a:r>
            <a:r>
              <a:rPr lang="en-US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G0Y1L0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Tél</a:t>
            </a:r>
            <a:r>
              <a:rPr lang="en-US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:(418</a:t>
            </a:r>
            <a:r>
              <a:rPr lang="en-US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) </a:t>
            </a:r>
            <a:r>
              <a:rPr lang="en-US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486-2341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Fax : (418) 486-2343</a:t>
            </a:r>
          </a:p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1800" dirty="0" smtClean="0">
                <a:solidFill>
                  <a:srgbClr val="CC3300"/>
                </a:solidFill>
                <a:hlinkClick r:id="rId4"/>
              </a:rPr>
              <a:t>const.fbolduc@tellambton.net</a:t>
            </a:r>
            <a:endParaRPr lang="fr-CA" sz="1800" dirty="0" smtClean="0">
              <a:solidFill>
                <a:srgbClr val="CC3300"/>
              </a:solidFill>
            </a:endParaRPr>
          </a:p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1800" b="1" dirty="0">
                <a:solidFill>
                  <a:srgbClr val="CC3300"/>
                </a:solidFill>
              </a:rPr>
              <a:t>Licence RBQ :</a:t>
            </a:r>
            <a:r>
              <a:rPr lang="fr-CA" sz="1800" dirty="0">
                <a:solidFill>
                  <a:srgbClr val="CC3300"/>
                </a:solidFill>
              </a:rPr>
              <a:t> 56464498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40" y="1427548"/>
            <a:ext cx="8434889" cy="24872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8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3" name="ZoneTexte 1"/>
          <p:cNvSpPr txBox="1">
            <a:spLocks noChangeArrowheads="1"/>
          </p:cNvSpPr>
          <p:nvPr/>
        </p:nvSpPr>
        <p:spPr bwMode="auto">
          <a:xfrm>
            <a:off x="5333965" y="3639473"/>
            <a:ext cx="3437265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Produits Pro-Pêche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Simon </a:t>
            </a:r>
            <a:r>
              <a:rPr lang="fr-CA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Bolduc </a:t>
            </a:r>
            <a:r>
              <a:rPr lang="fr-CA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disponibles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au </a:t>
            </a:r>
            <a:r>
              <a:rPr lang="fr-CA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dépanneur</a:t>
            </a:r>
          </a:p>
        </p:txBody>
      </p:sp>
      <p:sp>
        <p:nvSpPr>
          <p:cNvPr id="14" name="ZoneTexte 1"/>
          <p:cNvSpPr txBox="1">
            <a:spLocks noChangeArrowheads="1"/>
          </p:cNvSpPr>
          <p:nvPr/>
        </p:nvSpPr>
        <p:spPr bwMode="auto">
          <a:xfrm>
            <a:off x="5944752" y="4543297"/>
            <a:ext cx="2826478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Nathalie </a:t>
            </a:r>
            <a:r>
              <a:rPr lang="fr-CA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Bélanger, </a:t>
            </a:r>
            <a:r>
              <a:rPr lang="fr-CA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prop</a:t>
            </a:r>
            <a:r>
              <a:rPr lang="fr-CA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</a:t>
            </a:r>
          </a:p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1800" b="1" dirty="0">
                <a:solidFill>
                  <a:srgbClr val="CC3300"/>
                </a:solidFill>
              </a:rPr>
              <a:t>251 Rue </a:t>
            </a:r>
            <a:r>
              <a:rPr lang="fr-CA" sz="1800" b="1" dirty="0" smtClean="0">
                <a:solidFill>
                  <a:srgbClr val="CC3300"/>
                </a:solidFill>
              </a:rPr>
              <a:t>Principale</a:t>
            </a:r>
          </a:p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1800" b="1" dirty="0" smtClean="0">
                <a:solidFill>
                  <a:srgbClr val="CC3300"/>
                </a:solidFill>
              </a:rPr>
              <a:t>Lambton</a:t>
            </a:r>
            <a:r>
              <a:rPr lang="fr-CA" sz="1800" b="1" dirty="0">
                <a:solidFill>
                  <a:srgbClr val="CC3300"/>
                </a:solidFill>
              </a:rPr>
              <a:t>, </a:t>
            </a:r>
            <a:r>
              <a:rPr lang="fr-CA" sz="1800" b="1" dirty="0" err="1" smtClean="0">
                <a:solidFill>
                  <a:srgbClr val="CC3300"/>
                </a:solidFill>
              </a:rPr>
              <a:t>Qc</a:t>
            </a:r>
            <a:r>
              <a:rPr lang="fr-CA" sz="1800" b="1" dirty="0" smtClean="0">
                <a:solidFill>
                  <a:srgbClr val="CC3300"/>
                </a:solidFill>
              </a:rPr>
              <a:t>. </a:t>
            </a:r>
            <a:r>
              <a:rPr lang="fr-CA" sz="1800" b="1" dirty="0">
                <a:solidFill>
                  <a:srgbClr val="CC3300"/>
                </a:solidFill>
              </a:rPr>
              <a:t>G0M </a:t>
            </a:r>
            <a:r>
              <a:rPr lang="fr-CA" sz="1800" b="1" dirty="0" smtClean="0">
                <a:solidFill>
                  <a:srgbClr val="CC3300"/>
                </a:solidFill>
              </a:rPr>
              <a:t>1H0</a:t>
            </a:r>
          </a:p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1800" b="1" dirty="0" smtClean="0">
                <a:solidFill>
                  <a:srgbClr val="CC3300"/>
                </a:solidFill>
              </a:rPr>
              <a:t>Tél : (418) 486-7281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09" y="3277730"/>
            <a:ext cx="4867069" cy="23881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788" y="1427549"/>
            <a:ext cx="4752174" cy="17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97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7" y="1386025"/>
            <a:ext cx="3711109" cy="280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20804" y="4755273"/>
            <a:ext cx="2978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855 Avenue Champlain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Disraeli,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G0N 1E0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(418) 449-2653</a:t>
            </a:r>
            <a:endParaRPr lang="fr-CA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86" y="2743051"/>
            <a:ext cx="4938587" cy="2857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55440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833466" y="4650176"/>
            <a:ext cx="2933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2000" b="1" dirty="0" smtClean="0">
                <a:solidFill>
                  <a:srgbClr val="CC3300"/>
                </a:solidFill>
              </a:rPr>
              <a:t>4778 rue Laval</a:t>
            </a:r>
          </a:p>
          <a:p>
            <a:pPr algn="r"/>
            <a:r>
              <a:rPr lang="fr-CA" sz="2000" b="1" dirty="0" smtClean="0">
                <a:solidFill>
                  <a:srgbClr val="CC3300"/>
                </a:solidFill>
              </a:rPr>
              <a:t>Lac Mégantic, </a:t>
            </a:r>
            <a:r>
              <a:rPr lang="fr-CA" sz="2000" b="1" dirty="0" err="1" smtClean="0">
                <a:solidFill>
                  <a:srgbClr val="CC3300"/>
                </a:solidFill>
              </a:rPr>
              <a:t>Qc</a:t>
            </a:r>
            <a:r>
              <a:rPr lang="fr-CA" sz="2000" b="1" dirty="0" smtClean="0">
                <a:solidFill>
                  <a:srgbClr val="CC3300"/>
                </a:solidFill>
              </a:rPr>
              <a:t> G6B 1C7</a:t>
            </a:r>
          </a:p>
          <a:p>
            <a:pPr algn="r"/>
            <a:r>
              <a:rPr lang="fr-CA" sz="2000" b="1" dirty="0" smtClean="0">
                <a:solidFill>
                  <a:srgbClr val="CC3300"/>
                </a:solidFill>
              </a:rPr>
              <a:t>Tél : 819 583-0156</a:t>
            </a:r>
            <a:endParaRPr lang="fr-CA" sz="2000" b="1" dirty="0">
              <a:solidFill>
                <a:srgbClr val="CC33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1496762"/>
            <a:ext cx="3969450" cy="171792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6386" y="3314863"/>
            <a:ext cx="3395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 smtClean="0">
                <a:solidFill>
                  <a:srgbClr val="CC3300"/>
                </a:solidFill>
              </a:rPr>
              <a:t>Alexandre Lapierre</a:t>
            </a:r>
          </a:p>
          <a:p>
            <a:r>
              <a:rPr lang="fr-CA" sz="3200" b="1" dirty="0" smtClean="0">
                <a:solidFill>
                  <a:srgbClr val="CC3300"/>
                </a:solidFill>
              </a:rPr>
              <a:t>Propriétaire</a:t>
            </a:r>
            <a:endParaRPr lang="fr-CA" sz="3200" b="1" dirty="0">
              <a:solidFill>
                <a:srgbClr val="CC33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18" y="1496762"/>
            <a:ext cx="3519698" cy="12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4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732" y="1464496"/>
            <a:ext cx="1989609" cy="41768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467" y="1455121"/>
            <a:ext cx="1989609" cy="41956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203" y="1476452"/>
            <a:ext cx="1989609" cy="41529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39" y="1468963"/>
            <a:ext cx="1989609" cy="41679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6470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</a:t>
            </a:r>
            <a:r>
              <a:rPr lang="fr-CA" sz="2800" b="1" dirty="0" smtClean="0">
                <a:solidFill>
                  <a:srgbClr val="CC3300"/>
                </a:solidFill>
              </a:rPr>
              <a:t>Platine, Or, Argent, Bronze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0667" y="4413383"/>
            <a:ext cx="8589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800" b="1" dirty="0" smtClean="0">
                <a:solidFill>
                  <a:srgbClr val="CC3300"/>
                </a:solidFill>
              </a:rPr>
              <a:t>Platine       Or        Argent   Bronze</a:t>
            </a:r>
            <a:endParaRPr lang="fr-CA" sz="4800" b="1" dirty="0">
              <a:solidFill>
                <a:srgbClr val="CC33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59375" y="2701490"/>
            <a:ext cx="51010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800" b="1" dirty="0" smtClean="0">
                <a:solidFill>
                  <a:srgbClr val="CC3300"/>
                </a:solidFill>
              </a:rPr>
              <a:t>Catégories</a:t>
            </a:r>
            <a:endParaRPr lang="fr-CA" sz="8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6054298" y="4132629"/>
            <a:ext cx="2673009" cy="144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Jérôme </a:t>
            </a:r>
            <a:r>
              <a:rPr lang="fr-CA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Lacroix</a:t>
            </a:r>
          </a:p>
          <a:p>
            <a:pPr algn="r">
              <a:buNone/>
            </a:pPr>
            <a:r>
              <a:rPr lang="fr-CA" sz="1800" b="1" dirty="0">
                <a:solidFill>
                  <a:srgbClr val="CC3300"/>
                </a:solidFill>
              </a:rPr>
              <a:t>210B Rue Principale</a:t>
            </a:r>
            <a:r>
              <a:rPr lang="fr-CA" sz="1800" b="1" dirty="0" smtClean="0">
                <a:solidFill>
                  <a:srgbClr val="CC3300"/>
                </a:solidFill>
              </a:rPr>
              <a:t>,</a:t>
            </a:r>
          </a:p>
          <a:p>
            <a:pPr algn="r">
              <a:buNone/>
            </a:pPr>
            <a:r>
              <a:rPr lang="fr-CA" sz="1800" b="1" dirty="0" smtClean="0">
                <a:solidFill>
                  <a:srgbClr val="CC3300"/>
                </a:solidFill>
              </a:rPr>
              <a:t>Lambton</a:t>
            </a:r>
            <a:r>
              <a:rPr lang="fr-CA" sz="1800" b="1" dirty="0">
                <a:solidFill>
                  <a:srgbClr val="CC3300"/>
                </a:solidFill>
              </a:rPr>
              <a:t>, </a:t>
            </a:r>
            <a:r>
              <a:rPr lang="fr-CA" sz="1800" b="1" dirty="0" err="1" smtClean="0">
                <a:solidFill>
                  <a:srgbClr val="CC3300"/>
                </a:solidFill>
              </a:rPr>
              <a:t>Qc</a:t>
            </a:r>
            <a:r>
              <a:rPr lang="fr-CA" sz="1800" b="1" dirty="0" smtClean="0">
                <a:solidFill>
                  <a:srgbClr val="CC3300"/>
                </a:solidFill>
              </a:rPr>
              <a:t>. </a:t>
            </a:r>
            <a:r>
              <a:rPr lang="fr-CA" sz="1800" b="1" dirty="0">
                <a:solidFill>
                  <a:srgbClr val="CC3300"/>
                </a:solidFill>
              </a:rPr>
              <a:t>G0M 1H0</a:t>
            </a:r>
          </a:p>
          <a:p>
            <a:pPr algn="r">
              <a:buNone/>
            </a:pPr>
            <a:r>
              <a:rPr lang="fr-CA" sz="1800" b="1" dirty="0" smtClean="0">
                <a:solidFill>
                  <a:srgbClr val="CC3300"/>
                </a:solidFill>
                <a:hlinkClick r:id="rId4"/>
              </a:rPr>
              <a:t>Tél</a:t>
            </a:r>
            <a:r>
              <a:rPr lang="fr-CA" sz="1800" b="1" dirty="0">
                <a:solidFill>
                  <a:srgbClr val="CC3300"/>
                </a:solidFill>
              </a:rPr>
              <a:t> : </a:t>
            </a:r>
            <a:r>
              <a:rPr lang="fr-CA" sz="1800" b="1" dirty="0">
                <a:solidFill>
                  <a:srgbClr val="CC3300"/>
                </a:solidFill>
                <a:hlinkClick r:id="rId5" tooltip="Appeler avec Hangouts"/>
              </a:rPr>
              <a:t>(418) </a:t>
            </a:r>
            <a:r>
              <a:rPr lang="fr-CA" sz="1800" b="1" dirty="0" smtClean="0">
                <a:solidFill>
                  <a:srgbClr val="CC3300"/>
                </a:solidFill>
                <a:hlinkClick r:id="rId5" tooltip="Appeler avec Hangouts"/>
              </a:rPr>
              <a:t>486-2990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2"/>
          <a:stretch/>
        </p:blipFill>
        <p:spPr>
          <a:xfrm>
            <a:off x="340742" y="1417887"/>
            <a:ext cx="7103549" cy="2247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239807" y="38413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b="1" dirty="0">
                <a:solidFill>
                  <a:srgbClr val="CC3300"/>
                </a:solidFill>
                <a:latin typeface="whitney_bookregular"/>
              </a:rPr>
              <a:t>Planificateur </a:t>
            </a:r>
            <a:r>
              <a:rPr lang="fr-CA" b="1" dirty="0" smtClean="0">
                <a:solidFill>
                  <a:srgbClr val="CC3300"/>
                </a:solidFill>
                <a:latin typeface="whitney_bookregular"/>
              </a:rPr>
              <a:t>financier</a:t>
            </a:r>
          </a:p>
          <a:p>
            <a:r>
              <a:rPr lang="fr-CA" b="1" dirty="0" smtClean="0">
                <a:solidFill>
                  <a:srgbClr val="CC3300"/>
                </a:solidFill>
                <a:latin typeface="whitney_bookregular"/>
              </a:rPr>
              <a:t>Représentant </a:t>
            </a:r>
            <a:r>
              <a:rPr lang="fr-CA" b="1" dirty="0">
                <a:solidFill>
                  <a:srgbClr val="CC3300"/>
                </a:solidFill>
                <a:latin typeface="whitney_bookregular"/>
              </a:rPr>
              <a:t>en épargne </a:t>
            </a:r>
            <a:r>
              <a:rPr lang="fr-CA" b="1" dirty="0" smtClean="0">
                <a:solidFill>
                  <a:srgbClr val="CC3300"/>
                </a:solidFill>
                <a:latin typeface="whitney_bookregular"/>
              </a:rPr>
              <a:t>collective </a:t>
            </a:r>
            <a:r>
              <a:rPr lang="fr-CA" b="1" dirty="0">
                <a:solidFill>
                  <a:srgbClr val="CC3300"/>
                </a:solidFill>
                <a:latin typeface="whitney_bookregular"/>
              </a:rPr>
              <a:t>Conseiller en sécurité financière </a:t>
            </a:r>
            <a:endParaRPr lang="fr-CA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69532" y="1477176"/>
            <a:ext cx="511279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Bitter"/>
              </a:rPr>
              <a:t>MARCHÉ ST-PIERRE ET FILS INC.</a:t>
            </a:r>
            <a:r>
              <a:rPr kumimoji="0" lang="fr-FR" altLang="fr-FR" sz="28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  <a:t>  </a:t>
            </a:r>
            <a:endParaRPr kumimoji="0" lang="fr-FR" altLang="fr-FR" sz="5400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roboto"/>
            </a:endParaRPr>
          </a:p>
        </p:txBody>
      </p:sp>
      <p:pic>
        <p:nvPicPr>
          <p:cNvPr id="1026" name="Picture 2" descr="IGAex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3" y="1566703"/>
            <a:ext cx="3073355" cy="18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31" y="3761004"/>
            <a:ext cx="8341337" cy="18482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67711" y="2556911"/>
            <a:ext cx="3587557" cy="116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  <a:t>780 boulevard Frontenac Est</a:t>
            </a:r>
            <a:br>
              <a: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</a:br>
            <a:r>
              <a: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  <a:t>Thetford Mines, </a:t>
            </a:r>
            <a:r>
              <a:rPr kumimoji="0" lang="fr-FR" altLang="fr-FR" sz="1600" b="1" i="0" u="none" strike="noStrike" cap="none" normalizeH="0" baseline="0" dirty="0" err="1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  <a:t>Qc</a:t>
            </a:r>
            <a:r>
              <a: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  <a:t>. G6G 6H1</a:t>
            </a:r>
          </a:p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  <a:t>Tél : (418) 335-6222</a:t>
            </a:r>
          </a:p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roboto"/>
              </a:rPr>
              <a:t>Tél : (418) 335-6443</a:t>
            </a:r>
            <a:endParaRPr kumimoji="0" lang="fr-FR" altLang="fr-FR" sz="4000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roboto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470005" y="4246566"/>
            <a:ext cx="32969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1764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, rang 10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Lac-Mégantic,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G6B 2S3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Tél.: 819-583-6133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err="1">
                <a:solidFill>
                  <a:srgbClr val="CC3300"/>
                </a:solidFill>
                <a:latin typeface="Arial" panose="020B0604020202020204" pitchFamily="34" charset="0"/>
              </a:rPr>
              <a:t>Télec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.: 819-583-6141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info@granibois.com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Image 15"/>
          <p:cNvPicPr/>
          <p:nvPr/>
        </p:nvPicPr>
        <p:blipFill rotWithShape="1">
          <a:blip r:embed="rId4"/>
          <a:srcRect l="17913" t="15439" r="68403" b="75915"/>
          <a:stretch/>
        </p:blipFill>
        <p:spPr bwMode="auto">
          <a:xfrm>
            <a:off x="304127" y="1528301"/>
            <a:ext cx="4661383" cy="16558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/>
          <p:cNvPicPr/>
          <p:nvPr/>
        </p:nvPicPr>
        <p:blipFill rotWithShape="1">
          <a:blip r:embed="rId5"/>
          <a:srcRect l="17708" t="29950" r="51389" b="45348"/>
          <a:stretch/>
        </p:blipFill>
        <p:spPr bwMode="auto">
          <a:xfrm>
            <a:off x="304126" y="3425372"/>
            <a:ext cx="4674273" cy="21873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13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2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8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844062" y="4215421"/>
            <a:ext cx="389669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106 Ave Industrielle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Courcelles,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1C0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(418) 483-5678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(888) 683-5678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alaingoulet@granitevolution.com</a:t>
            </a:r>
          </a:p>
        </p:txBody>
      </p:sp>
      <p:pic>
        <p:nvPicPr>
          <p:cNvPr id="1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0147" t="58109" r="26323" b="16781"/>
          <a:stretch/>
        </p:blipFill>
        <p:spPr>
          <a:xfrm>
            <a:off x="300445" y="3767334"/>
            <a:ext cx="3093069" cy="18558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28" y="1374372"/>
            <a:ext cx="8514840" cy="22832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324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720804" y="4778876"/>
            <a:ext cx="30556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164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rue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Principale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 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G0M 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(418) 486-7782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34412" t="30121" r="12206" b="26459"/>
          <a:stretch/>
        </p:blipFill>
        <p:spPr>
          <a:xfrm>
            <a:off x="325146" y="3643465"/>
            <a:ext cx="4443755" cy="20321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86" y="1444803"/>
            <a:ext cx="3707687" cy="17413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939" y="1555966"/>
            <a:ext cx="4605120" cy="2442959"/>
          </a:xfrm>
          <a:prstGeom prst="rect">
            <a:avLst/>
          </a:prstGeom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2741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6029" t="17763" r="64853" b="64648"/>
          <a:stretch/>
        </p:blipFill>
        <p:spPr>
          <a:xfrm>
            <a:off x="293595" y="1501654"/>
            <a:ext cx="4994013" cy="1696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4962" y="18745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CA" b="1" dirty="0" err="1">
                <a:solidFill>
                  <a:srgbClr val="CC3300"/>
                </a:solidFill>
                <a:latin typeface="&amp;quot"/>
              </a:rPr>
              <a:t>Prolab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 </a:t>
            </a:r>
            <a:r>
              <a:rPr lang="fr-CA" b="1" dirty="0" err="1">
                <a:solidFill>
                  <a:srgbClr val="CC3300"/>
                </a:solidFill>
                <a:latin typeface="&amp;quot"/>
              </a:rPr>
              <a:t>Technolub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 </a:t>
            </a:r>
            <a:r>
              <a:rPr lang="fr-CA" b="1" dirty="0" err="1">
                <a:solidFill>
                  <a:srgbClr val="CC3300"/>
                </a:solidFill>
                <a:latin typeface="&amp;quot"/>
              </a:rPr>
              <a:t>inc.</a:t>
            </a:r>
            <a:endParaRPr lang="fr-CA" b="1" dirty="0">
              <a:solidFill>
                <a:srgbClr val="CC3300"/>
              </a:solidFill>
              <a:latin typeface="&amp;quot"/>
            </a:endParaRPr>
          </a:p>
          <a:p>
            <a:pPr algn="r"/>
            <a:r>
              <a:rPr lang="fr-CA" b="1" dirty="0">
                <a:solidFill>
                  <a:srgbClr val="CC3300"/>
                </a:solidFill>
                <a:latin typeface="&amp;quot"/>
              </a:rPr>
              <a:t>4531 Rue Industrielle</a:t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>
                <a:solidFill>
                  <a:srgbClr val="CC3300"/>
                </a:solidFill>
                <a:latin typeface="&amp;quot"/>
              </a:rPr>
              <a:t>Thetford Mines, </a:t>
            </a:r>
            <a:r>
              <a:rPr lang="fr-CA" b="1" dirty="0" err="1" smtClean="0">
                <a:solidFill>
                  <a:srgbClr val="CC3300"/>
                </a:solidFill>
                <a:latin typeface="&amp;quot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. G6H 2J1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/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Tél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: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(418)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423-2777</a:t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Télécopieur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: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(418)-423-7619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/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dirty="0">
                <a:solidFill>
                  <a:srgbClr val="CC3300"/>
                </a:solidFill>
                <a:latin typeface="&amp;quot"/>
              </a:rPr>
              <a:t>Sans frais :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(800)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795-2777</a:t>
            </a:r>
            <a:br>
              <a:rPr lang="fr-CA" b="1" dirty="0">
                <a:solidFill>
                  <a:srgbClr val="CC3300"/>
                </a:solidFill>
                <a:latin typeface="&amp;quot"/>
              </a:rPr>
            </a:br>
            <a:r>
              <a:rPr lang="fr-CA" b="1" u="sng" dirty="0" smtClean="0">
                <a:solidFill>
                  <a:srgbClr val="CC3300"/>
                </a:solidFill>
                <a:latin typeface="&amp;quot"/>
                <a:hlinkClick r:id="rId5"/>
              </a:rPr>
              <a:t>info@prolab-technologies.com</a:t>
            </a:r>
            <a:endParaRPr lang="fr-CA" b="1" i="0" u="none" strike="noStrike" dirty="0">
              <a:solidFill>
                <a:srgbClr val="CC3300"/>
              </a:solidFill>
              <a:effectLst/>
              <a:latin typeface="&amp;quo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5441" t="30121" r="15147" b="41107"/>
          <a:stretch/>
        </p:blipFill>
        <p:spPr>
          <a:xfrm>
            <a:off x="322616" y="4005392"/>
            <a:ext cx="8350903" cy="1667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8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840941" y="4216325"/>
            <a:ext cx="392602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Manon Roy et Sophie Mondry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214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Rue Principale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1H0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)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486-7194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Fax : (418) 486-2094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64123" t="32261" r="15436" b="37397"/>
          <a:stretch/>
        </p:blipFill>
        <p:spPr>
          <a:xfrm>
            <a:off x="269935" y="3296915"/>
            <a:ext cx="2930402" cy="2445515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1"/>
          <a:stretch/>
        </p:blipFill>
        <p:spPr>
          <a:xfrm>
            <a:off x="4912566" y="1977664"/>
            <a:ext cx="3792973" cy="20312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1433126"/>
            <a:ext cx="4261212" cy="1386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7325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38677" t="36137" r="36177" b="34829"/>
          <a:stretch/>
        </p:blipFill>
        <p:spPr>
          <a:xfrm>
            <a:off x="332703" y="2396744"/>
            <a:ext cx="4926779" cy="31980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ZoneTexte 4"/>
          <p:cNvSpPr txBox="1"/>
          <p:nvPr/>
        </p:nvSpPr>
        <p:spPr>
          <a:xfrm>
            <a:off x="5782619" y="4192701"/>
            <a:ext cx="3070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Municipalité de St-Romain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290 rue Principale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St-Romain, </a:t>
            </a:r>
            <a:r>
              <a:rPr lang="fr-CA" b="1" dirty="0" err="1" smtClean="0">
                <a:solidFill>
                  <a:srgbClr val="CC3300"/>
                </a:solidFill>
                <a:latin typeface="Source Sans Pro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. G0Y 1L0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Tél : (418) 486-7374</a:t>
            </a:r>
            <a:endParaRPr lang="fr-CA" b="1" dirty="0" smtClean="0">
              <a:solidFill>
                <a:srgbClr val="CC3300"/>
              </a:solidFill>
              <a:hlinkClick r:id="rId5"/>
            </a:endParaRPr>
          </a:p>
          <a:p>
            <a:pPr algn="r"/>
            <a:r>
              <a:rPr lang="fr-CA" b="1" dirty="0" smtClean="0">
                <a:solidFill>
                  <a:srgbClr val="CC3300"/>
                </a:solidFill>
                <a:hlinkClick r:id="rId5"/>
              </a:rPr>
              <a:t>municipalite@st-romain.ca</a:t>
            </a:r>
            <a:endParaRPr lang="fr-CA" b="1" dirty="0">
              <a:solidFill>
                <a:srgbClr val="CC330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13" y="1445562"/>
            <a:ext cx="3341682" cy="17691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60489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7701" y="4754511"/>
            <a:ext cx="3012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355, rue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St-Romain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G0Y 1L0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Tél : (418) 486-2200</a:t>
            </a:r>
            <a:endParaRPr lang="fr-CA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/>
          <p:nvPr/>
        </p:nvPicPr>
        <p:blipFill rotWithShape="1">
          <a:blip r:embed="rId4"/>
          <a:srcRect l="29861" t="28407" r="28299" b="26513"/>
          <a:stretch/>
        </p:blipFill>
        <p:spPr bwMode="auto">
          <a:xfrm>
            <a:off x="318416" y="3187195"/>
            <a:ext cx="4012378" cy="24307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/>
          <p:cNvPicPr/>
          <p:nvPr/>
        </p:nvPicPr>
        <p:blipFill rotWithShape="1">
          <a:blip r:embed="rId5"/>
          <a:srcRect l="42403" t="47348" r="43534" b="46216"/>
          <a:stretch/>
        </p:blipFill>
        <p:spPr bwMode="auto">
          <a:xfrm>
            <a:off x="307883" y="1544731"/>
            <a:ext cx="5581847" cy="14362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6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2" y="5831831"/>
            <a:ext cx="6733153" cy="840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416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Argent </a:t>
            </a:r>
            <a:r>
              <a:rPr lang="fr-CA" sz="2000" b="1" dirty="0" smtClean="0">
                <a:solidFill>
                  <a:srgbClr val="CC3300"/>
                </a:solidFill>
              </a:rPr>
              <a:t>(100$ à 249$)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44353" y="4389501"/>
            <a:ext cx="3469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Croustilles </a:t>
            </a:r>
            <a:r>
              <a:rPr lang="fr-CA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</a:t>
            </a:r>
            <a:endParaRPr lang="fr-CA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rue du Moulin,</a:t>
            </a:r>
            <a:b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Warwick,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J0A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877)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791-9986</a:t>
            </a:r>
            <a:endParaRPr lang="fr-CA" b="1" i="0" u="none" strike="noStrike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/>
          <p:nvPr/>
        </p:nvPicPr>
        <p:blipFill rotWithShape="1">
          <a:blip r:embed="rId4"/>
          <a:srcRect l="52778" t="45698" r="23090" b="27130"/>
          <a:stretch/>
        </p:blipFill>
        <p:spPr bwMode="auto">
          <a:xfrm>
            <a:off x="358581" y="3457501"/>
            <a:ext cx="3608302" cy="2284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81" y="1427549"/>
            <a:ext cx="2626666" cy="18590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8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23" y="1487537"/>
            <a:ext cx="8591236" cy="41679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33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2123" y="2558447"/>
            <a:ext cx="81731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800" b="1" dirty="0" smtClean="0">
                <a:solidFill>
                  <a:srgbClr val="CC3300"/>
                </a:solidFill>
              </a:rPr>
              <a:t>Catégorie Platine</a:t>
            </a:r>
            <a:endParaRPr lang="fr-CA" sz="8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1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7" y="1487537"/>
            <a:ext cx="8570931" cy="41768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2123" y="2558447"/>
            <a:ext cx="81328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800" b="1" dirty="0" smtClean="0">
                <a:solidFill>
                  <a:srgbClr val="CC3300"/>
                </a:solidFill>
              </a:rPr>
              <a:t>Catégorie Bronze</a:t>
            </a:r>
            <a:endParaRPr lang="fr-CA" sz="8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8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8529" t="24429" r="5442" b="16196"/>
          <a:stretch/>
        </p:blipFill>
        <p:spPr>
          <a:xfrm>
            <a:off x="304129" y="1586204"/>
            <a:ext cx="6325272" cy="31978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34219" t="25803" r="49163" b="9852"/>
          <a:stretch/>
        </p:blipFill>
        <p:spPr>
          <a:xfrm>
            <a:off x="7019267" y="1586204"/>
            <a:ext cx="1654252" cy="36012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ZoneTexte 4"/>
          <p:cNvSpPr txBox="1"/>
          <p:nvPr/>
        </p:nvSpPr>
        <p:spPr>
          <a:xfrm>
            <a:off x="4048318" y="4830445"/>
            <a:ext cx="2776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 smtClean="0">
                <a:solidFill>
                  <a:srgbClr val="CC3300"/>
                </a:solidFill>
              </a:rPr>
              <a:t>Mario Bernier, </a:t>
            </a:r>
            <a:r>
              <a:rPr lang="fr-CA" sz="2400" b="1" dirty="0" err="1" smtClean="0">
                <a:solidFill>
                  <a:srgbClr val="CC3300"/>
                </a:solidFill>
              </a:rPr>
              <a:t>prop</a:t>
            </a:r>
            <a:r>
              <a:rPr lang="fr-CA" sz="2400" b="1" dirty="0" smtClean="0">
                <a:solidFill>
                  <a:srgbClr val="CC3300"/>
                </a:solidFill>
              </a:rPr>
              <a:t>.</a:t>
            </a:r>
            <a:endParaRPr lang="fr-CA" sz="24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97915" y="5775574"/>
            <a:ext cx="16690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180965" y="4504200"/>
            <a:ext cx="46001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172-B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, 1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ère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Ave.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Est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Saint-Martin,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G0M 1B0 </a:t>
            </a:r>
            <a:endParaRPr lang="fr-FR" altLang="fr-FR" sz="18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(418)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382-5931</a:t>
            </a:r>
          </a:p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1800" b="1" dirty="0">
                <a:solidFill>
                  <a:srgbClr val="CC3300"/>
                </a:solidFill>
              </a:rPr>
              <a:t>lesamusementspoulinbureau@gmail.com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2468" r="71559" b="76624"/>
          <a:stretch>
            <a:fillRect/>
          </a:stretch>
        </p:blipFill>
        <p:spPr bwMode="auto">
          <a:xfrm>
            <a:off x="5801710" y="1424272"/>
            <a:ext cx="3014288" cy="11650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28823" t="25654" r="31766" b="57606"/>
          <a:stretch/>
        </p:blipFill>
        <p:spPr>
          <a:xfrm>
            <a:off x="362184" y="4787172"/>
            <a:ext cx="3603812" cy="8606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l="32500" t="38133" r="41029" b="9457"/>
          <a:stretch/>
        </p:blipFill>
        <p:spPr>
          <a:xfrm>
            <a:off x="362184" y="1442381"/>
            <a:ext cx="2950062" cy="32838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4" name="Connecteur droit 13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2780" y="2668957"/>
            <a:ext cx="3450986" cy="17184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54711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b="3905"/>
          <a:stretch/>
        </p:blipFill>
        <p:spPr>
          <a:xfrm>
            <a:off x="304128" y="1457360"/>
            <a:ext cx="3075701" cy="19850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3728" y="4190262"/>
            <a:ext cx="3683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>
                <a:solidFill>
                  <a:srgbClr val="CC3300"/>
                </a:solidFill>
                <a:latin typeface="Ubuntu"/>
              </a:rPr>
              <a:t>Aqua Vert Érosion et </a:t>
            </a:r>
            <a:r>
              <a:rPr lang="fr-CA" b="1" dirty="0" smtClean="0">
                <a:solidFill>
                  <a:srgbClr val="CC3300"/>
                </a:solidFill>
                <a:latin typeface="Ubuntu"/>
              </a:rPr>
              <a:t>Gazon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Ubuntu"/>
              </a:rPr>
              <a:t>Lambton </a:t>
            </a:r>
            <a:r>
              <a:rPr lang="fr-CA" b="1" dirty="0">
                <a:solidFill>
                  <a:srgbClr val="CC3300"/>
                </a:solidFill>
                <a:latin typeface="Ubuntu"/>
              </a:rPr>
              <a:t>| La Beauce | Estrie</a:t>
            </a:r>
          </a:p>
          <a:p>
            <a:pPr algn="r"/>
            <a:r>
              <a:rPr lang="fr-CA" b="1" dirty="0">
                <a:solidFill>
                  <a:srgbClr val="CC3300"/>
                </a:solidFill>
                <a:latin typeface="Ubuntu"/>
              </a:rPr>
              <a:t>Yvan Perreault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Ubuntu"/>
              </a:rPr>
              <a:t> Tél : 819 237-9120</a:t>
            </a:r>
            <a:endParaRPr lang="fr-CA" b="1" dirty="0">
              <a:solidFill>
                <a:srgbClr val="CC3300"/>
              </a:solidFill>
              <a:latin typeface="Ubuntu"/>
            </a:endParaRPr>
          </a:p>
          <a:p>
            <a:pPr algn="r"/>
            <a:r>
              <a:rPr lang="fr-CA" b="1" dirty="0">
                <a:solidFill>
                  <a:srgbClr val="CC3300"/>
                </a:solidFill>
                <a:latin typeface="Ubuntu"/>
                <a:hlinkClick r:id="rId5" tooltip="mailto:info@aquavert.ca"/>
              </a:rPr>
              <a:t>info@aquavert.ca</a:t>
            </a:r>
            <a:endParaRPr lang="fr-CA" b="1" i="0" dirty="0">
              <a:solidFill>
                <a:srgbClr val="CC3300"/>
              </a:solidFill>
              <a:effectLst/>
              <a:latin typeface="Ubuntu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939" y="1677220"/>
            <a:ext cx="3688023" cy="23764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27" y="4074460"/>
            <a:ext cx="4751047" cy="14957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32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743661"/>
            <a:ext cx="4683511" cy="28863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80" y="2052786"/>
            <a:ext cx="3505049" cy="23981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08" y="1573004"/>
            <a:ext cx="1011767" cy="1097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4263" y="4713908"/>
            <a:ext cx="3165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432 Rue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Principale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Saint-Romain, QC G0Y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1L0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(418) 486 7070</a:t>
            </a:r>
            <a:endParaRPr lang="fr-CA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128" y="1429182"/>
            <a:ext cx="3911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6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Cantine Ti-Mousse</a:t>
            </a:r>
            <a:endParaRPr lang="fr-CA" sz="3600" b="1" dirty="0"/>
          </a:p>
        </p:txBody>
      </p:sp>
    </p:spTree>
    <p:extLst>
      <p:ext uri="{BB962C8B-B14F-4D97-AF65-F5344CB8AC3E}">
        <p14:creationId xmlns:p14="http://schemas.microsoft.com/office/powerpoint/2010/main" val="1737368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52685" y="2082996"/>
            <a:ext cx="45433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sz="1600" b="1" dirty="0">
                <a:solidFill>
                  <a:srgbClr val="CC3300"/>
                </a:solidFill>
                <a:latin typeface="Ubuntu"/>
              </a:rPr>
              <a:t>BUREAU DE SAINT-HONORÉ-DE-SHENLEY</a:t>
            </a:r>
            <a:r>
              <a:rPr lang="fr-CA" sz="1600" dirty="0">
                <a:solidFill>
                  <a:srgbClr val="CC3300"/>
                </a:solidFill>
                <a:latin typeface="Ubuntu"/>
              </a:rPr>
              <a:t/>
            </a:r>
            <a:br>
              <a:rPr lang="fr-CA" sz="1600" dirty="0">
                <a:solidFill>
                  <a:srgbClr val="CC3300"/>
                </a:solidFill>
                <a:latin typeface="Ubuntu"/>
              </a:rPr>
            </a:br>
            <a:r>
              <a:rPr lang="fr-CA" sz="1600" b="1" dirty="0">
                <a:solidFill>
                  <a:srgbClr val="CC3300"/>
                </a:solidFill>
                <a:latin typeface="Ubuntu"/>
              </a:rPr>
              <a:t>509, rue Principale </a:t>
            </a:r>
            <a:r>
              <a:rPr lang="fr-CA" sz="1600" dirty="0">
                <a:solidFill>
                  <a:srgbClr val="CC3300"/>
                </a:solidFill>
                <a:latin typeface="Ubuntu"/>
              </a:rPr>
              <a:t/>
            </a:r>
            <a:br>
              <a:rPr lang="fr-CA" sz="1600" dirty="0">
                <a:solidFill>
                  <a:srgbClr val="CC3300"/>
                </a:solidFill>
                <a:latin typeface="Ubuntu"/>
              </a:rPr>
            </a:br>
            <a:r>
              <a:rPr lang="fr-CA" sz="1600" b="1" dirty="0">
                <a:solidFill>
                  <a:srgbClr val="CC3300"/>
                </a:solidFill>
                <a:latin typeface="Ubuntu"/>
              </a:rPr>
              <a:t>Saint-Honoré-de-</a:t>
            </a:r>
            <a:r>
              <a:rPr lang="fr-CA" sz="1600" b="1" dirty="0" err="1">
                <a:solidFill>
                  <a:srgbClr val="CC3300"/>
                </a:solidFill>
                <a:latin typeface="Ubuntu"/>
              </a:rPr>
              <a:t>Shenley</a:t>
            </a:r>
            <a:r>
              <a:rPr lang="fr-CA" sz="1600" b="1" dirty="0">
                <a:solidFill>
                  <a:srgbClr val="CC3300"/>
                </a:solidFill>
                <a:latin typeface="Ubuntu"/>
              </a:rPr>
              <a:t>, </a:t>
            </a:r>
            <a:r>
              <a:rPr lang="fr-CA" sz="1600" b="1" dirty="0" smtClean="0">
                <a:solidFill>
                  <a:srgbClr val="CC3300"/>
                </a:solidFill>
                <a:latin typeface="Ubuntu"/>
              </a:rPr>
              <a:t>QC</a:t>
            </a:r>
            <a:r>
              <a:rPr lang="fr-CA" sz="1600" b="1" dirty="0">
                <a:solidFill>
                  <a:srgbClr val="CC3300"/>
                </a:solidFill>
                <a:latin typeface="Ubuntu"/>
              </a:rPr>
              <a:t>  G0M 1V0 </a:t>
            </a:r>
            <a:endParaRPr lang="fr-CA" sz="1600" b="1" dirty="0" smtClean="0">
              <a:solidFill>
                <a:srgbClr val="CC3300"/>
              </a:solidFill>
              <a:latin typeface="Ubuntu"/>
            </a:endParaRPr>
          </a:p>
          <a:p>
            <a:pPr algn="r"/>
            <a:endParaRPr lang="fr-CA" sz="1600" dirty="0">
              <a:solidFill>
                <a:srgbClr val="CC3300"/>
              </a:solidFill>
              <a:latin typeface="Ubuntu"/>
            </a:endParaRPr>
          </a:p>
          <a:p>
            <a:pPr algn="r"/>
            <a:r>
              <a:rPr lang="fr-CA" sz="1600" b="1" dirty="0">
                <a:solidFill>
                  <a:srgbClr val="CC3300"/>
                </a:solidFill>
                <a:latin typeface="Ubuntu"/>
              </a:rPr>
              <a:t>BUREAU DE SAINT-GEORGES</a:t>
            </a:r>
            <a:r>
              <a:rPr lang="fr-CA" sz="1600" dirty="0">
                <a:solidFill>
                  <a:srgbClr val="CC3300"/>
                </a:solidFill>
                <a:latin typeface="Ubuntu"/>
              </a:rPr>
              <a:t/>
            </a:r>
            <a:br>
              <a:rPr lang="fr-CA" sz="1600" dirty="0">
                <a:solidFill>
                  <a:srgbClr val="CC3300"/>
                </a:solidFill>
                <a:latin typeface="Ubuntu"/>
              </a:rPr>
            </a:br>
            <a:r>
              <a:rPr lang="fr-CA" sz="1600" b="1" dirty="0">
                <a:solidFill>
                  <a:srgbClr val="CC3300"/>
                </a:solidFill>
                <a:latin typeface="Ubuntu"/>
              </a:rPr>
              <a:t>543, 6ième Avenue Nord, local 3</a:t>
            </a:r>
            <a:r>
              <a:rPr lang="fr-CA" sz="1600" dirty="0">
                <a:solidFill>
                  <a:srgbClr val="CC3300"/>
                </a:solidFill>
                <a:latin typeface="Ubuntu"/>
              </a:rPr>
              <a:t/>
            </a:r>
            <a:br>
              <a:rPr lang="fr-CA" sz="1600" dirty="0">
                <a:solidFill>
                  <a:srgbClr val="CC3300"/>
                </a:solidFill>
                <a:latin typeface="Ubuntu"/>
              </a:rPr>
            </a:br>
            <a:r>
              <a:rPr lang="fr-CA" sz="1600" b="1" dirty="0">
                <a:solidFill>
                  <a:srgbClr val="CC3300"/>
                </a:solidFill>
                <a:latin typeface="Ubuntu"/>
              </a:rPr>
              <a:t>Saint-Georges, </a:t>
            </a:r>
            <a:r>
              <a:rPr lang="fr-CA" sz="1600" b="1" dirty="0" smtClean="0">
                <a:solidFill>
                  <a:srgbClr val="CC3300"/>
                </a:solidFill>
                <a:latin typeface="Ubuntu"/>
              </a:rPr>
              <a:t>QC G5Y </a:t>
            </a:r>
            <a:r>
              <a:rPr lang="fr-CA" sz="1600" b="1" dirty="0">
                <a:solidFill>
                  <a:srgbClr val="CC3300"/>
                </a:solidFill>
                <a:latin typeface="Ubuntu"/>
              </a:rPr>
              <a:t>0A8</a:t>
            </a:r>
            <a:endParaRPr lang="fr-CA" sz="1600" b="0" i="0" dirty="0">
              <a:solidFill>
                <a:srgbClr val="CC3300"/>
              </a:solidFill>
              <a:effectLst/>
              <a:latin typeface="Ubuntu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63883" y="4085613"/>
            <a:ext cx="3825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sz="1600" b="1" dirty="0">
                <a:solidFill>
                  <a:srgbClr val="CC3300"/>
                </a:solidFill>
                <a:latin typeface="Ubuntu"/>
              </a:rPr>
              <a:t>Francis Carrier, Arpenteur-géomètre</a:t>
            </a:r>
            <a:r>
              <a:rPr lang="fr-CA" sz="1600" dirty="0">
                <a:solidFill>
                  <a:srgbClr val="CC3300"/>
                </a:solidFill>
                <a:latin typeface="Ubuntu"/>
              </a:rPr>
              <a:t/>
            </a:r>
            <a:br>
              <a:rPr lang="fr-CA" sz="1600" dirty="0">
                <a:solidFill>
                  <a:srgbClr val="CC3300"/>
                </a:solidFill>
                <a:latin typeface="Ubuntu"/>
              </a:rPr>
            </a:br>
            <a:r>
              <a:rPr lang="fr-CA" sz="1600" dirty="0">
                <a:solidFill>
                  <a:srgbClr val="CC3300"/>
                </a:solidFill>
                <a:latin typeface="Ubuntu"/>
                <a:hlinkClick r:id="rId4"/>
              </a:rPr>
              <a:t>info@franciscarrierarpenteur.com</a:t>
            </a:r>
            <a:endParaRPr lang="fr-CA" sz="1600" dirty="0">
              <a:solidFill>
                <a:srgbClr val="CC3300"/>
              </a:solidFill>
              <a:latin typeface="Ubuntu"/>
            </a:endParaRPr>
          </a:p>
          <a:p>
            <a:pPr algn="r"/>
            <a:r>
              <a:rPr lang="fr-CA" sz="1600" b="1" dirty="0">
                <a:solidFill>
                  <a:srgbClr val="CC3300"/>
                </a:solidFill>
                <a:latin typeface="Ubuntu"/>
              </a:rPr>
              <a:t>Charles Perron, Arpenteur-géomètre</a:t>
            </a:r>
            <a:r>
              <a:rPr lang="fr-CA" sz="1600" dirty="0">
                <a:solidFill>
                  <a:srgbClr val="CC3300"/>
                </a:solidFill>
                <a:latin typeface="Ubuntu"/>
              </a:rPr>
              <a:t/>
            </a:r>
            <a:br>
              <a:rPr lang="fr-CA" sz="1600" dirty="0">
                <a:solidFill>
                  <a:srgbClr val="CC3300"/>
                </a:solidFill>
                <a:latin typeface="Ubuntu"/>
              </a:rPr>
            </a:br>
            <a:r>
              <a:rPr lang="fr-CA" sz="1600" dirty="0">
                <a:solidFill>
                  <a:srgbClr val="CC3300"/>
                </a:solidFill>
                <a:latin typeface="Ubuntu"/>
                <a:hlinkClick r:id="rId5"/>
              </a:rPr>
              <a:t>charles@franciscarrierarpenteur.com </a:t>
            </a:r>
            <a:endParaRPr lang="fr-CA" sz="1600" dirty="0">
              <a:solidFill>
                <a:srgbClr val="CC3300"/>
              </a:solidFill>
              <a:latin typeface="Ubuntu"/>
            </a:endParaRPr>
          </a:p>
          <a:p>
            <a:pPr algn="r"/>
            <a:r>
              <a:rPr lang="fr-CA" sz="1600" b="1" dirty="0" smtClean="0">
                <a:solidFill>
                  <a:srgbClr val="CC3300"/>
                </a:solidFill>
                <a:latin typeface="Ubuntu"/>
              </a:rPr>
              <a:t>Téléphones  (</a:t>
            </a:r>
            <a:r>
              <a:rPr lang="fr-CA" sz="1600" b="1" dirty="0">
                <a:solidFill>
                  <a:srgbClr val="CC3300"/>
                </a:solidFill>
                <a:latin typeface="Ubuntu"/>
              </a:rPr>
              <a:t>418) 485-6040</a:t>
            </a:r>
            <a:r>
              <a:rPr lang="fr-CA" sz="1600" dirty="0">
                <a:solidFill>
                  <a:srgbClr val="CC3300"/>
                </a:solidFill>
                <a:latin typeface="Ubuntu"/>
              </a:rPr>
              <a:t/>
            </a:r>
            <a:br>
              <a:rPr lang="fr-CA" sz="1600" dirty="0">
                <a:solidFill>
                  <a:srgbClr val="CC3300"/>
                </a:solidFill>
                <a:latin typeface="Ubuntu"/>
              </a:rPr>
            </a:br>
            <a:r>
              <a:rPr lang="fr-CA" sz="1600" b="1" dirty="0">
                <a:solidFill>
                  <a:srgbClr val="CC3300"/>
                </a:solidFill>
                <a:latin typeface="Ubuntu"/>
              </a:rPr>
              <a:t>(418) 486-7696</a:t>
            </a:r>
            <a:endParaRPr lang="fr-CA" sz="1600" b="0" i="0" dirty="0">
              <a:solidFill>
                <a:srgbClr val="CC3300"/>
              </a:solidFill>
              <a:effectLst/>
              <a:latin typeface="Ubuntu"/>
            </a:endParaRPr>
          </a:p>
        </p:txBody>
      </p:sp>
      <p:pic>
        <p:nvPicPr>
          <p:cNvPr id="1026" name="Picture 2" descr="fvcpj32ryx 5523eba7 7e02 06d4 ef57 664e5511f9b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r="3513"/>
          <a:stretch/>
        </p:blipFill>
        <p:spPr bwMode="auto">
          <a:xfrm>
            <a:off x="376685" y="3294912"/>
            <a:ext cx="4742153" cy="22605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78" y="1644574"/>
            <a:ext cx="4158052" cy="103169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0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62" y="1494058"/>
            <a:ext cx="3223698" cy="1994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7282" y="4684981"/>
            <a:ext cx="3379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 smtClean="0">
                <a:solidFill>
                  <a:srgbClr val="CC3300"/>
                </a:solidFill>
                <a:latin typeface="Open Sans"/>
              </a:rPr>
              <a:t>410 </a:t>
            </a:r>
            <a:r>
              <a:rPr lang="fr-CA" b="1" dirty="0">
                <a:solidFill>
                  <a:srgbClr val="CC3300"/>
                </a:solidFill>
                <a:latin typeface="Open Sans"/>
              </a:rPr>
              <a:t>9e Rue Nord</a:t>
            </a:r>
            <a:br>
              <a:rPr lang="fr-CA" b="1" dirty="0">
                <a:solidFill>
                  <a:srgbClr val="CC3300"/>
                </a:solidFill>
                <a:latin typeface="Open Sans"/>
              </a:rPr>
            </a:br>
            <a:r>
              <a:rPr lang="fr-CA" b="1" dirty="0">
                <a:solidFill>
                  <a:srgbClr val="CC3300"/>
                </a:solidFill>
                <a:latin typeface="Open Sans"/>
              </a:rPr>
              <a:t>Thetford Mines </a:t>
            </a:r>
            <a:r>
              <a:rPr lang="fr-CA" b="1" dirty="0" err="1" smtClean="0">
                <a:solidFill>
                  <a:srgbClr val="CC3300"/>
                </a:solidFill>
                <a:latin typeface="Open Sans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Open Sans"/>
              </a:rPr>
              <a:t> G6G </a:t>
            </a:r>
            <a:r>
              <a:rPr lang="fr-CA" b="1" dirty="0" smtClean="0">
                <a:solidFill>
                  <a:srgbClr val="CC3300"/>
                </a:solidFill>
                <a:latin typeface="Open Sans"/>
              </a:rPr>
              <a:t>5J7</a:t>
            </a:r>
          </a:p>
          <a:p>
            <a:pPr algn="r"/>
            <a:r>
              <a:rPr lang="fr-CA" b="1" dirty="0">
                <a:solidFill>
                  <a:srgbClr val="CC3300"/>
                </a:solidFill>
                <a:latin typeface="Open Sans"/>
              </a:rPr>
              <a:t>(418) 332-3434</a:t>
            </a:r>
          </a:p>
          <a:p>
            <a:pPr algn="r"/>
            <a:endParaRPr lang="fr-CA" b="1" i="0" dirty="0">
              <a:solidFill>
                <a:srgbClr val="CC3300"/>
              </a:solidFill>
              <a:effectLst/>
              <a:latin typeface="Open San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19" y="3664497"/>
            <a:ext cx="5275409" cy="19397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28886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822056" y="4752266"/>
            <a:ext cx="2944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253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rue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Principale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G0M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(418) 486-2323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r="24388"/>
          <a:stretch/>
        </p:blipFill>
        <p:spPr>
          <a:xfrm>
            <a:off x="346386" y="2629863"/>
            <a:ext cx="5040002" cy="30132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6" name="Groupe 5"/>
          <p:cNvGrpSpPr/>
          <p:nvPr/>
        </p:nvGrpSpPr>
        <p:grpSpPr>
          <a:xfrm>
            <a:off x="5389998" y="1407378"/>
            <a:ext cx="3485061" cy="1837578"/>
            <a:chOff x="5360511" y="1450242"/>
            <a:chExt cx="3485061" cy="183757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0511" y="1450242"/>
              <a:ext cx="3485061" cy="1837578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5" name="ZoneTexte 4"/>
            <p:cNvSpPr txBox="1"/>
            <p:nvPr/>
          </p:nvSpPr>
          <p:spPr>
            <a:xfrm>
              <a:off x="6265007" y="2888834"/>
              <a:ext cx="1854482" cy="30777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fr-CA" sz="14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T   </a:t>
              </a:r>
              <a:r>
                <a:rPr lang="fr-CA" sz="1400" b="1" dirty="0" err="1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CA" sz="14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 A I T E U R</a:t>
              </a:r>
              <a:endParaRPr lang="fr-CA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557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30854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38530" t="19135" r="15589" b="19136"/>
          <a:stretch/>
        </p:blipFill>
        <p:spPr>
          <a:xfrm>
            <a:off x="302298" y="2396733"/>
            <a:ext cx="4195484" cy="3173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8715" y="4465510"/>
            <a:ext cx="4128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346 Rue Principale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Saint-Romain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, QC G0Y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1L0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(819) 446-2219</a:t>
            </a:r>
          </a:p>
          <a:p>
            <a:pPr algn="r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</a:rPr>
              <a:t>www.facebook.com/distilleriegranit/ </a:t>
            </a:r>
            <a:endParaRPr lang="fr-CA" b="1" i="0" dirty="0">
              <a:solidFill>
                <a:srgbClr val="CC33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37" y="1521194"/>
            <a:ext cx="3541113" cy="14308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4864" y="3277753"/>
            <a:ext cx="3932098" cy="6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2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5956269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383742" y="3922851"/>
            <a:ext cx="434356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Steven Houle, prés.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30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oute 108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G0M 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)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486-7672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(819) 582 2034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eqagricolehoule@tellambton.net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04" y="1430097"/>
            <a:ext cx="5343637" cy="19847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04" y="3563442"/>
            <a:ext cx="3571542" cy="20983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66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33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81" y="1418258"/>
            <a:ext cx="4688582" cy="9253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r="30946"/>
          <a:stretch/>
        </p:blipFill>
        <p:spPr>
          <a:xfrm>
            <a:off x="296524" y="2914499"/>
            <a:ext cx="5915590" cy="27513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0436" y="1548884"/>
            <a:ext cx="2625595" cy="21605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ZoneTexte 4"/>
          <p:cNvSpPr txBox="1"/>
          <p:nvPr/>
        </p:nvSpPr>
        <p:spPr>
          <a:xfrm>
            <a:off x="296524" y="2362501"/>
            <a:ext cx="259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 err="1" smtClean="0">
                <a:solidFill>
                  <a:srgbClr val="CC3300"/>
                </a:solidFill>
              </a:rPr>
              <a:t>Cell</a:t>
            </a:r>
            <a:r>
              <a:rPr lang="fr-CA" sz="2400" b="1" dirty="0" smtClean="0">
                <a:solidFill>
                  <a:srgbClr val="CC3300"/>
                </a:solidFill>
              </a:rPr>
              <a:t> : 819 582-3205</a:t>
            </a:r>
            <a:endParaRPr lang="fr-CA" sz="2400" b="1" dirty="0">
              <a:solidFill>
                <a:srgbClr val="CC33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8"/>
          <a:srcRect b="6832"/>
          <a:stretch/>
        </p:blipFill>
        <p:spPr>
          <a:xfrm>
            <a:off x="6229192" y="3709429"/>
            <a:ext cx="2608082" cy="19484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0641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04128" y="5885310"/>
            <a:ext cx="51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</a:t>
            </a:r>
            <a:r>
              <a:rPr lang="fr-CA" sz="2000" b="1" dirty="0">
                <a:solidFill>
                  <a:srgbClr val="CC3300"/>
                </a:solidFill>
              </a:rPr>
              <a:t>1</a:t>
            </a:r>
            <a:r>
              <a:rPr lang="fr-CA" sz="2000" b="1" dirty="0" smtClean="0">
                <a:solidFill>
                  <a:srgbClr val="CC3300"/>
                </a:solidFill>
              </a:rPr>
              <a:t>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295809" y="4708992"/>
            <a:ext cx="34314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127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rue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Principale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1H0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(418)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486-7071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19" y="1541595"/>
            <a:ext cx="1999788" cy="20010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73970" t="22274" r="9559" b="59416"/>
          <a:stretch/>
        </p:blipFill>
        <p:spPr>
          <a:xfrm>
            <a:off x="358447" y="2177065"/>
            <a:ext cx="5434757" cy="33967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13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9" name="Connecteur droit 18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27" y="1464997"/>
            <a:ext cx="4862827" cy="57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4127" y="1643265"/>
            <a:ext cx="69707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54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Ferme du </a:t>
            </a:r>
            <a:r>
              <a:rPr lang="fr-FR" altLang="fr-FR" sz="54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Cabouron</a:t>
            </a:r>
            <a:endParaRPr lang="fr-CA" altLang="fr-FR" sz="54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3" name="Connecteur droit 12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096034" y="47425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CA" b="1" dirty="0">
                <a:solidFill>
                  <a:srgbClr val="CC3300"/>
                </a:solidFill>
                <a:latin typeface="Trebuchet MS" panose="020B0603020202020204" pitchFamily="34" charset="0"/>
              </a:rPr>
              <a:t>BOUFFARD, </a:t>
            </a:r>
            <a:r>
              <a:rPr lang="fr-CA" b="1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CHRISTIAN Prés.</a:t>
            </a:r>
            <a:endParaRPr lang="fr-CA" b="1" dirty="0">
              <a:solidFill>
                <a:srgbClr val="CC3300"/>
              </a:solidFill>
              <a:latin typeface="Trebuchet MS" panose="020B0603020202020204" pitchFamily="34" charset="0"/>
            </a:endParaRP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120 route Bouffard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Saint-Romain, </a:t>
            </a:r>
            <a:r>
              <a:rPr lang="fr-CA" b="1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G0Y1L0</a:t>
            </a:r>
            <a:endParaRPr lang="fr-CA" b="1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563940" y="4213101"/>
            <a:ext cx="32030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Vital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 Richard</a:t>
            </a:r>
            <a:b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231, rue Principale</a:t>
            </a:r>
            <a:b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Lambton.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GOM 1H0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/>
            </a:r>
            <a:b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: (418) 486-2435</a:t>
            </a:r>
            <a:b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Télécopieur : (418) 486-243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04128" y="2499772"/>
            <a:ext cx="5841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Excavation, vente </a:t>
            </a:r>
            <a:r>
              <a:rPr lang="fr-FR" altLang="fr-FR" sz="2000" b="1" dirty="0">
                <a:solidFill>
                  <a:srgbClr val="CC3300"/>
                </a:solidFill>
                <a:latin typeface="Arial" panose="020B0604020202020204" pitchFamily="34" charset="0"/>
              </a:rPr>
              <a:t>de gravier, concassé, sable </a:t>
            </a:r>
            <a:endParaRPr lang="fr-CA" altLang="fr-FR" sz="20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4" y="2897468"/>
            <a:ext cx="3930063" cy="282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61364" y="1550932"/>
            <a:ext cx="77320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5400" b="1" dirty="0">
                <a:solidFill>
                  <a:srgbClr val="CC3300"/>
                </a:solidFill>
                <a:latin typeface="Arial" panose="020B0604020202020204" pitchFamily="34" charset="0"/>
              </a:rPr>
              <a:t>Gravière Vital </a:t>
            </a:r>
            <a:r>
              <a:rPr lang="fr-FR" altLang="fr-FR" sz="54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Richard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2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0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0" name="Connecteur droit 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49" y="3818965"/>
            <a:ext cx="4724254" cy="1835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680" y="4379964"/>
            <a:ext cx="3562350" cy="1285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49" y="1482373"/>
            <a:ext cx="3424611" cy="12742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628" y="1461636"/>
            <a:ext cx="4653402" cy="22889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1252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651154" y="4818717"/>
            <a:ext cx="31158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219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rue Principale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: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(418) 486-2515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3823" t="23320" r="27794" b="33783"/>
          <a:stretch/>
        </p:blipFill>
        <p:spPr>
          <a:xfrm>
            <a:off x="335658" y="3402747"/>
            <a:ext cx="4559555" cy="2272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Image 11"/>
          <p:cNvPicPr/>
          <p:nvPr/>
        </p:nvPicPr>
        <p:blipFill rotWithShape="1">
          <a:blip r:embed="rId5"/>
          <a:srcRect l="17361" t="20688" r="66840" b="69123"/>
          <a:stretch/>
        </p:blipFill>
        <p:spPr bwMode="auto">
          <a:xfrm>
            <a:off x="335659" y="1493147"/>
            <a:ext cx="4559555" cy="16534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13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6" name="Connecteur droit 15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1455923"/>
            <a:ext cx="4688515" cy="15444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3" y="3221609"/>
            <a:ext cx="3660641" cy="24015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4029074" y="3222635"/>
            <a:ext cx="4703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CC3300"/>
                </a:solidFill>
                <a:latin typeface="Roboto Slab"/>
              </a:rPr>
              <a:t>319 route 108</a:t>
            </a:r>
            <a:r>
              <a:rPr lang="en-US" b="1" dirty="0" smtClean="0">
                <a:solidFill>
                  <a:srgbClr val="CC3300"/>
                </a:solidFill>
                <a:latin typeface="Roboto Slab"/>
              </a:rPr>
              <a:t>,</a:t>
            </a:r>
          </a:p>
          <a:p>
            <a:pPr algn="r"/>
            <a:r>
              <a:rPr lang="en-US" b="1" dirty="0" smtClean="0">
                <a:solidFill>
                  <a:srgbClr val="CC3300"/>
                </a:solidFill>
                <a:latin typeface="Roboto Slab"/>
              </a:rPr>
              <a:t>Lambton</a:t>
            </a:r>
            <a:r>
              <a:rPr lang="en-US" b="1" dirty="0">
                <a:solidFill>
                  <a:srgbClr val="CC3300"/>
                </a:solidFill>
                <a:latin typeface="Roboto Slab"/>
              </a:rPr>
              <a:t>, </a:t>
            </a:r>
            <a:r>
              <a:rPr lang="en-US" b="1" dirty="0" smtClean="0">
                <a:solidFill>
                  <a:srgbClr val="CC3300"/>
                </a:solidFill>
                <a:latin typeface="Roboto Slab"/>
              </a:rPr>
              <a:t>Qc. G0M </a:t>
            </a:r>
            <a:r>
              <a:rPr lang="en-US" b="1" dirty="0">
                <a:solidFill>
                  <a:srgbClr val="CC3300"/>
                </a:solidFill>
                <a:latin typeface="Roboto Slab"/>
              </a:rPr>
              <a:t>1H0</a:t>
            </a:r>
          </a:p>
          <a:p>
            <a:pPr algn="r"/>
            <a:r>
              <a:rPr lang="en-US" b="1" dirty="0">
                <a:solidFill>
                  <a:srgbClr val="CC3300"/>
                </a:solidFill>
                <a:latin typeface="Roboto Slab"/>
              </a:rPr>
              <a:t>Bur.: (418) 486-2593</a:t>
            </a:r>
          </a:p>
          <a:p>
            <a:pPr algn="r"/>
            <a:r>
              <a:rPr lang="en-US" b="1" dirty="0">
                <a:solidFill>
                  <a:srgbClr val="CC3300"/>
                </a:solidFill>
                <a:latin typeface="Roboto Slab"/>
              </a:rPr>
              <a:t>Cell. Luc: (819) 583-8276</a:t>
            </a:r>
          </a:p>
          <a:p>
            <a:pPr algn="r"/>
            <a:r>
              <a:rPr lang="en-US" b="1" dirty="0">
                <a:solidFill>
                  <a:srgbClr val="CC3300"/>
                </a:solidFill>
                <a:latin typeface="Roboto Slab"/>
              </a:rPr>
              <a:t>Cell. Fred: (819) 582-9873</a:t>
            </a:r>
          </a:p>
          <a:p>
            <a:pPr algn="r"/>
            <a:r>
              <a:rPr lang="en-US" b="1" dirty="0" smtClean="0">
                <a:solidFill>
                  <a:srgbClr val="CC3300"/>
                </a:solidFill>
                <a:latin typeface="Roboto Slab"/>
              </a:rPr>
              <a:t>Locationdoutilslambton@tellambton.net</a:t>
            </a:r>
            <a:endParaRPr lang="en-US" b="1" i="0" dirty="0">
              <a:solidFill>
                <a:srgbClr val="CC3300"/>
              </a:solidFill>
              <a:effectLst/>
              <a:latin typeface="Roboto Slab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07" y="1528763"/>
            <a:ext cx="3283868" cy="16160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5048594"/>
            <a:ext cx="69818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8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81412" y="4492359"/>
            <a:ext cx="2685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272A, rue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Principale 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Lambton,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G0M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1H0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(819) 809-0467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lucvic@tellambton.net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8087" t="42415" r="2206" b="34306"/>
          <a:stretch/>
        </p:blipFill>
        <p:spPr>
          <a:xfrm>
            <a:off x="358060" y="3805519"/>
            <a:ext cx="5500449" cy="1813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Image 13"/>
          <p:cNvPicPr/>
          <p:nvPr/>
        </p:nvPicPr>
        <p:blipFill rotWithShape="1">
          <a:blip r:embed="rId5"/>
          <a:srcRect l="22569" t="47859" r="50694" b="24352"/>
          <a:stretch/>
        </p:blipFill>
        <p:spPr bwMode="auto">
          <a:xfrm>
            <a:off x="6196373" y="2573758"/>
            <a:ext cx="2477146" cy="1447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265704" y="1260829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00" y="1483035"/>
            <a:ext cx="6101536" cy="9676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6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91706" y="4750768"/>
            <a:ext cx="3275256" cy="9396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61893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4180 Rue Villeneuve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Lac-Mégantic, </a:t>
            </a:r>
            <a:r>
              <a:rPr kumimoji="0" lang="fr-CA" altLang="fr-FR" b="1" i="0" u="none" strike="noStrike" cap="none" normalizeH="0" baseline="0" dirty="0" err="1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Qc</a:t>
            </a:r>
            <a:r>
              <a:rPr kumimoji="0" lang="fr-CA" altLang="fr-FR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. G6B 2C3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altLang="fr-FR" b="1" dirty="0" smtClean="0">
                <a:solidFill>
                  <a:srgbClr val="CC3300"/>
                </a:solidFill>
                <a:cs typeface="Arial" panose="020B0604020202020204" pitchFamily="34" charset="0"/>
              </a:rPr>
              <a:t>Tél : (819) 583-5885</a:t>
            </a:r>
            <a:endParaRPr kumimoji="0" lang="fr-CA" altLang="fr-FR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1" name="Connecteur droit 20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10" y="1625067"/>
            <a:ext cx="3877960" cy="20240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026" y="2149416"/>
            <a:ext cx="1714500" cy="2552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253" y="1729929"/>
            <a:ext cx="1695450" cy="26384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056" y="1403592"/>
            <a:ext cx="2000250" cy="24669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4952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4" t="41379" r="29656" b="32691"/>
          <a:stretch/>
        </p:blipFill>
        <p:spPr bwMode="auto">
          <a:xfrm>
            <a:off x="345182" y="1442381"/>
            <a:ext cx="3574268" cy="19157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7" t="68745" r="40320" b="12070"/>
          <a:stretch/>
        </p:blipFill>
        <p:spPr bwMode="auto">
          <a:xfrm>
            <a:off x="5475022" y="3831391"/>
            <a:ext cx="3400037" cy="190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5"/>
          <a:srcRect l="51736" t="39522" r="14930" b="27439"/>
          <a:stretch/>
        </p:blipFill>
        <p:spPr bwMode="auto">
          <a:xfrm>
            <a:off x="345182" y="3562664"/>
            <a:ext cx="3574268" cy="19919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712" y="1442381"/>
            <a:ext cx="2000250" cy="2514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1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(50$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220554" y="1581769"/>
            <a:ext cx="55079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203 boul. Frontenac Ouest, Thetford Mines,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Livraison :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(418) 335-7557 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Information/Réservation :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(418) 335-7557 </a:t>
            </a:r>
            <a:endParaRPr lang="fr-FR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8" y="1442381"/>
            <a:ext cx="2196795" cy="24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50080" t="40480" r="26911" b="35194"/>
          <a:stretch/>
        </p:blipFill>
        <p:spPr>
          <a:xfrm>
            <a:off x="6074030" y="2602893"/>
            <a:ext cx="2574532" cy="15302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39662" t="36049" r="9171" b="18438"/>
          <a:stretch/>
        </p:blipFill>
        <p:spPr>
          <a:xfrm>
            <a:off x="6074030" y="4402946"/>
            <a:ext cx="2574532" cy="12874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1196788" y="4761692"/>
            <a:ext cx="4777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 route Cameron, Sainte-Marie, </a:t>
            </a:r>
            <a:r>
              <a:rPr lang="fr-CA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A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Livraison :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(418) 386-2444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/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Information/Réservation :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(418) 386-2444</a:t>
            </a:r>
            <a:endParaRPr lang="fr-CA" b="1" i="0" u="none" strike="noStrike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19116" y="3828808"/>
            <a:ext cx="25928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David </a:t>
            </a:r>
            <a:r>
              <a:rPr lang="fr-FR" altLang="fr-FR" sz="2000" b="1" dirty="0">
                <a:solidFill>
                  <a:srgbClr val="CC3300"/>
                </a:solidFill>
                <a:latin typeface="Arial" panose="020B0604020202020204" pitchFamily="34" charset="0"/>
              </a:rPr>
              <a:t>Vincent </a:t>
            </a:r>
            <a:r>
              <a:rPr lang="fr-FR" altLang="fr-FR" sz="2000" b="1" dirty="0" err="1">
                <a:solidFill>
                  <a:srgbClr val="CC3300"/>
                </a:solidFill>
                <a:latin typeface="Arial" panose="020B0604020202020204" pitchFamily="34" charset="0"/>
              </a:rPr>
              <a:t>prop</a:t>
            </a:r>
            <a:r>
              <a:rPr lang="fr-FR" altLang="fr-FR" sz="2000" b="1" dirty="0">
                <a:solidFill>
                  <a:srgbClr val="CC3300"/>
                </a:solidFill>
                <a:latin typeface="Arial" panose="020B0604020202020204" pitchFamily="34" charset="0"/>
              </a:rPr>
              <a:t>.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21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69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295164" y="577775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65704" y="1260829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5164" y="4608290"/>
            <a:ext cx="42150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b="1" dirty="0" smtClean="0">
                <a:solidFill>
                  <a:srgbClr val="CC3300"/>
                </a:solidFill>
              </a:rPr>
              <a:t>Merci</a:t>
            </a:r>
          </a:p>
          <a:p>
            <a:r>
              <a:rPr lang="fr-CA" sz="3200" b="1" dirty="0" smtClean="0">
                <a:solidFill>
                  <a:srgbClr val="CC3300"/>
                </a:solidFill>
              </a:rPr>
              <a:t>Pour votre commandite</a:t>
            </a:r>
            <a:endParaRPr lang="fr-CA" sz="3200" b="1" dirty="0">
              <a:solidFill>
                <a:srgbClr val="CC33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5704" y="1464015"/>
            <a:ext cx="46955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b="1" dirty="0" smtClean="0">
                <a:solidFill>
                  <a:srgbClr val="CC3300"/>
                </a:solidFill>
              </a:rPr>
              <a:t>Dennis Champagne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27" y="2903227"/>
            <a:ext cx="4047349" cy="26982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ZoneTexte 10"/>
          <p:cNvSpPr txBox="1"/>
          <p:nvPr/>
        </p:nvSpPr>
        <p:spPr>
          <a:xfrm>
            <a:off x="304128" y="5885310"/>
            <a:ext cx="5463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15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3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9" y="1530061"/>
            <a:ext cx="4180135" cy="406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891613" y="4394500"/>
            <a:ext cx="2822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290 rue Principale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St-Romain, </a:t>
            </a:r>
            <a:r>
              <a:rPr lang="fr-CA" b="1" dirty="0" err="1" smtClean="0">
                <a:solidFill>
                  <a:srgbClr val="CC3300"/>
                </a:solidFill>
                <a:latin typeface="Source Sans Pro"/>
              </a:rPr>
              <a:t>Qc</a:t>
            </a:r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. G0Y 1L0</a:t>
            </a:r>
          </a:p>
          <a:p>
            <a:pPr algn="r"/>
            <a:r>
              <a:rPr lang="fr-CA" b="1" dirty="0" smtClean="0">
                <a:solidFill>
                  <a:srgbClr val="CC3300"/>
                </a:solidFill>
                <a:latin typeface="Source Sans Pro"/>
              </a:rPr>
              <a:t>Tél : (418) 486-7374</a:t>
            </a:r>
            <a:endParaRPr lang="fr-CA" b="1" dirty="0" smtClean="0">
              <a:solidFill>
                <a:srgbClr val="CC3300"/>
              </a:solidFill>
              <a:hlinkClick r:id="rId5"/>
            </a:endParaRPr>
          </a:p>
          <a:p>
            <a:pPr algn="r"/>
            <a:r>
              <a:rPr lang="fr-CA" b="1" dirty="0" smtClean="0">
                <a:solidFill>
                  <a:srgbClr val="CC3300"/>
                </a:solidFill>
                <a:hlinkClick r:id="rId5"/>
              </a:rPr>
              <a:t>municipalite@st-romain.ca</a:t>
            </a:r>
            <a:endParaRPr lang="fr-CA" b="1" dirty="0">
              <a:solidFill>
                <a:srgbClr val="CC330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6" name="Connecteur droit 15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0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</a:t>
            </a:r>
            <a:r>
              <a:rPr lang="fr-CA" sz="2000" b="1" dirty="0">
                <a:solidFill>
                  <a:srgbClr val="CC3300"/>
                </a:solidFill>
              </a:rPr>
              <a:t>9</a:t>
            </a:r>
            <a:r>
              <a:rPr lang="fr-CA" sz="2000" b="1" dirty="0" smtClean="0">
                <a:solidFill>
                  <a:srgbClr val="CC3300"/>
                </a:solidFill>
              </a:rPr>
              <a:t>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47565" y="4767099"/>
            <a:ext cx="4719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245 Rue Principale (Rte 108)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Saint-Romain,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G0Y 1L0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(418) 486-2525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0" name="Connecteur droit 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34" y="1427549"/>
            <a:ext cx="5466052" cy="3221860"/>
          </a:xfrm>
          <a:prstGeom prst="rect">
            <a:avLst/>
          </a:prstGeom>
          <a:ln w="38100">
            <a:solidFill>
              <a:srgbClr val="CC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907" y="1431574"/>
            <a:ext cx="2595517" cy="3217835"/>
          </a:xfrm>
          <a:prstGeom prst="rect">
            <a:avLst/>
          </a:prstGeom>
          <a:ln w="57150">
            <a:solidFill>
              <a:srgbClr val="CC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3297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01033" y="4762318"/>
            <a:ext cx="30659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287 2e 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Rang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, </a:t>
            </a:r>
            <a:r>
              <a:rPr lang="fr-FR" altLang="fr-FR" sz="1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Qc</a:t>
            </a: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.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G0M 1H0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</a:t>
            </a:r>
            <a:r>
              <a:rPr lang="fr-FR" altLang="fr-FR" sz="1800" b="1" dirty="0">
                <a:solidFill>
                  <a:srgbClr val="CC3300"/>
                </a:solidFill>
                <a:latin typeface="Arial" panose="020B0604020202020204" pitchFamily="34" charset="0"/>
              </a:rPr>
              <a:t>: (418) 486-7965</a:t>
            </a:r>
            <a:endParaRPr lang="fr-CA" altLang="fr-FR" sz="1800" b="1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365" y="1342404"/>
            <a:ext cx="722027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Georgia" panose="02040502050405020303" pitchFamily="18" charset="0"/>
              <a:buNone/>
              <a:defRPr/>
            </a:pPr>
            <a:r>
              <a:rPr lang="fr-CA" sz="36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SOUDURE SYLVAIN BILODEAU</a:t>
            </a:r>
            <a:endParaRPr lang="fr-CA" sz="36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/>
          <p:nvPr/>
        </p:nvPicPr>
        <p:blipFill rotWithShape="1">
          <a:blip r:embed="rId4"/>
          <a:srcRect l="24827" t="44463" r="52256" b="39172"/>
          <a:stretch/>
        </p:blipFill>
        <p:spPr bwMode="auto">
          <a:xfrm>
            <a:off x="332703" y="3286126"/>
            <a:ext cx="5749980" cy="23087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9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4" y="1641340"/>
            <a:ext cx="5886438" cy="116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5827" y="3191634"/>
            <a:ext cx="64591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 smtClean="0">
                <a:solidFill>
                  <a:srgbClr val="CC3300"/>
                </a:solidFill>
                <a:latin typeface="Poppins"/>
              </a:rPr>
              <a:t>                         Disraeli                           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44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, rue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industrielle</a:t>
            </a:r>
          </a:p>
          <a:p>
            <a:r>
              <a:rPr lang="fr-CA" b="1" dirty="0">
                <a:solidFill>
                  <a:srgbClr val="CC3300"/>
                </a:solidFill>
                <a:latin typeface="&amp;quot"/>
              </a:rPr>
              <a:t>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                                            (</a:t>
            </a:r>
            <a:r>
              <a:rPr lang="fr-CA" b="1" dirty="0" err="1" smtClean="0">
                <a:solidFill>
                  <a:srgbClr val="CC3300"/>
                </a:solidFill>
                <a:latin typeface="&amp;quot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) G0N 1E0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    (418)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449-4349 </a:t>
            </a:r>
          </a:p>
          <a:p>
            <a:pPr algn="r"/>
            <a:r>
              <a:rPr lang="fr-CA" dirty="0">
                <a:solidFill>
                  <a:srgbClr val="CC3300"/>
                </a:solidFill>
                <a:latin typeface="&amp;quot"/>
              </a:rPr>
              <a:t>info@sumacom.ca </a:t>
            </a:r>
          </a:p>
          <a:p>
            <a:r>
              <a:rPr lang="fr-CA" b="1" dirty="0" smtClean="0">
                <a:solidFill>
                  <a:srgbClr val="CC3300"/>
                </a:solidFill>
                <a:latin typeface="Poppins"/>
              </a:rPr>
              <a:t>                         Lévis                    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5480b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, rue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Saint-Georges</a:t>
            </a:r>
          </a:p>
          <a:p>
            <a:r>
              <a:rPr lang="fr-CA" b="1" dirty="0">
                <a:solidFill>
                  <a:srgbClr val="CC3300"/>
                </a:solidFill>
                <a:latin typeface="&amp;quot"/>
              </a:rPr>
              <a:t>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                                           (</a:t>
            </a:r>
            <a:r>
              <a:rPr lang="fr-CA" b="1" dirty="0" err="1">
                <a:solidFill>
                  <a:srgbClr val="CC3300"/>
                </a:solidFill>
                <a:latin typeface="&amp;quot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) G6V 4M6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     (418)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833-6672 </a:t>
            </a:r>
            <a:endParaRPr lang="fr-CA" b="1" dirty="0" smtClean="0">
              <a:solidFill>
                <a:srgbClr val="CC3300"/>
              </a:solidFill>
              <a:latin typeface="&amp;quot"/>
            </a:endParaRPr>
          </a:p>
          <a:p>
            <a:pPr algn="r"/>
            <a:r>
              <a:rPr lang="fr-CA" dirty="0" smtClean="0">
                <a:solidFill>
                  <a:srgbClr val="CC3300"/>
                </a:solidFill>
                <a:latin typeface="&amp;quot"/>
              </a:rPr>
              <a:t>commande.levis@sumacom.ca </a:t>
            </a:r>
          </a:p>
          <a:p>
            <a:r>
              <a:rPr lang="fr-CA" b="1" dirty="0" smtClean="0">
                <a:solidFill>
                  <a:srgbClr val="CC3300"/>
                </a:solidFill>
                <a:latin typeface="Poppins"/>
              </a:rPr>
              <a:t>                         La Guadeloupe 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763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, 14e Avenue, local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101</a:t>
            </a:r>
          </a:p>
          <a:p>
            <a:r>
              <a:rPr lang="fr-CA" b="1" dirty="0" smtClean="0">
                <a:solidFill>
                  <a:srgbClr val="CC3300"/>
                </a:solidFill>
                <a:latin typeface="&amp;quot"/>
              </a:rPr>
              <a:t>                                            (</a:t>
            </a:r>
            <a:r>
              <a:rPr lang="fr-CA" b="1" dirty="0" err="1" smtClean="0">
                <a:solidFill>
                  <a:srgbClr val="CC3300"/>
                </a:solidFill>
                <a:latin typeface="&amp;quot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) G0M 1G0 </a:t>
            </a:r>
            <a:r>
              <a:rPr lang="fr-CA" b="1" dirty="0" smtClean="0">
                <a:solidFill>
                  <a:srgbClr val="CC3300"/>
                </a:solidFill>
                <a:latin typeface="&amp;quot"/>
              </a:rPr>
              <a:t>    (418) </a:t>
            </a:r>
            <a:r>
              <a:rPr lang="fr-CA" b="1" dirty="0">
                <a:solidFill>
                  <a:srgbClr val="CC3300"/>
                </a:solidFill>
                <a:latin typeface="&amp;quot"/>
              </a:rPr>
              <a:t>459-6411 </a:t>
            </a:r>
          </a:p>
          <a:p>
            <a:pPr algn="r"/>
            <a:r>
              <a:rPr lang="fr-CA" dirty="0">
                <a:solidFill>
                  <a:srgbClr val="CC3300"/>
                </a:solidFill>
                <a:latin typeface="&amp;quot"/>
              </a:rPr>
              <a:t>promotion@lori-alexa.ca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35077" t="28999" r="35846" b="32966"/>
          <a:stretch/>
        </p:blipFill>
        <p:spPr>
          <a:xfrm>
            <a:off x="330191" y="3261422"/>
            <a:ext cx="3172764" cy="23334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6" name="Connecteur droit 15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22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6" y="5846620"/>
            <a:ext cx="6761728" cy="8256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056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Bronze </a:t>
            </a:r>
            <a:r>
              <a:rPr lang="fr-CA" sz="2000" b="1" dirty="0" smtClean="0">
                <a:solidFill>
                  <a:srgbClr val="CC3300"/>
                </a:solidFill>
              </a:rPr>
              <a:t>(10$ à 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61365" y="1478868"/>
            <a:ext cx="8713694" cy="756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Georgia" panose="02040502050405020303" pitchFamily="18" charset="0"/>
              <a:buNone/>
              <a:defRPr/>
            </a:pPr>
            <a:r>
              <a:rPr lang="fr-CA" sz="36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SIMON BOUFFARD INC.</a:t>
            </a:r>
            <a:endParaRPr lang="fr-CA" sz="36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2791" y="4752620"/>
            <a:ext cx="380551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241 </a:t>
            </a:r>
            <a:r>
              <a:rPr lang="fr-CA" b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Parc-Industriel</a:t>
            </a:r>
            <a:endParaRPr lang="fr-CA" b="1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Saint-Romain, </a:t>
            </a:r>
            <a:r>
              <a:rPr lang="fr-CA" b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</a:t>
            </a:r>
            <a:r>
              <a:rPr lang="fr-CA" b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G0Y </a:t>
            </a:r>
            <a:r>
              <a:rPr lang="fr-CA" b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1L0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fr-CA" b="1" dirty="0" smtClean="0">
                <a:solidFill>
                  <a:srgbClr val="CC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Tél : (418) 486-7087</a:t>
            </a:r>
            <a:endParaRPr lang="fr-CA" b="1" dirty="0">
              <a:solidFill>
                <a:srgbClr val="CC3300"/>
              </a:solidFill>
            </a:endParaRPr>
          </a:p>
        </p:txBody>
      </p:sp>
      <p:pic>
        <p:nvPicPr>
          <p:cNvPr id="13" name="Image 12"/>
          <p:cNvPicPr/>
          <p:nvPr/>
        </p:nvPicPr>
        <p:blipFill rotWithShape="1">
          <a:blip r:embed="rId4"/>
          <a:srcRect l="26042" t="38596" r="26041" b="32071"/>
          <a:stretch/>
        </p:blipFill>
        <p:spPr bwMode="auto">
          <a:xfrm>
            <a:off x="332703" y="3939988"/>
            <a:ext cx="4912489" cy="16908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5" name="Connecteur droit 14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87" y="2453908"/>
            <a:ext cx="3094936" cy="18085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26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250340" y="1670989"/>
            <a:ext cx="8596406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CA" altLang="fr-FR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Merci</a:t>
            </a:r>
            <a:r>
              <a:rPr lang="en-CA" altLang="fr-FR" sz="36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à </a:t>
            </a:r>
            <a:r>
              <a:rPr lang="en-CA" altLang="fr-FR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nos</a:t>
            </a:r>
            <a:r>
              <a:rPr lang="en-CA" altLang="fr-FR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collaborateurs</a:t>
            </a:r>
            <a:endParaRPr lang="en-CA" altLang="fr-FR" sz="40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2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Yvan Rouillard             </a:t>
            </a:r>
            <a:r>
              <a:rPr lang="en-CA" altLang="fr-FR" sz="2400" dirty="0">
                <a:solidFill>
                  <a:srgbClr val="CC3300"/>
                </a:solidFill>
                <a:latin typeface="Arial" panose="020B0604020202020204" pitchFamily="34" charset="0"/>
              </a:rPr>
              <a:t>(</a:t>
            </a:r>
            <a:r>
              <a:rPr lang="en-CA" altLang="fr-FR" sz="2400" dirty="0" err="1">
                <a:solidFill>
                  <a:srgbClr val="CC3300"/>
                </a:solidFill>
                <a:latin typeface="Arial" panose="020B0604020202020204" pitchFamily="34" charset="0"/>
              </a:rPr>
              <a:t>Photographe</a:t>
            </a:r>
            <a:r>
              <a:rPr lang="en-CA" altLang="fr-FR" sz="2400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2400" dirty="0" err="1">
                <a:solidFill>
                  <a:srgbClr val="CC3300"/>
                </a:solidFill>
                <a:latin typeface="Arial" panose="020B0604020202020204" pitchFamily="34" charset="0"/>
              </a:rPr>
              <a:t>professionnel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CA" altLang="fr-FR" sz="1000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Jean </a:t>
            </a:r>
            <a:r>
              <a:rPr lang="en-CA" altLang="fr-FR" sz="2800" b="1" dirty="0">
                <a:solidFill>
                  <a:srgbClr val="CC3300"/>
                </a:solidFill>
                <a:latin typeface="Arial" panose="020B0604020202020204" pitchFamily="34" charset="0"/>
              </a:rPr>
              <a:t>Beaudoin 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                   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(</a:t>
            </a:r>
            <a:r>
              <a:rPr lang="en-CA" altLang="fr-FR" sz="2400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Meuble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2400" dirty="0">
                <a:solidFill>
                  <a:srgbClr val="CC3300"/>
                </a:solidFill>
                <a:latin typeface="Arial" panose="020B0604020202020204" pitchFamily="34" charset="0"/>
              </a:rPr>
              <a:t>pour le </a:t>
            </a:r>
            <a:r>
              <a:rPr lang="en-CA" altLang="fr-FR" sz="2400" dirty="0" err="1">
                <a:solidFill>
                  <a:srgbClr val="CC3300"/>
                </a:solidFill>
                <a:latin typeface="Arial" panose="020B0604020202020204" pitchFamily="34" charset="0"/>
              </a:rPr>
              <a:t>tirage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CA" altLang="fr-FR" sz="1000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Auto </a:t>
            </a:r>
            <a:r>
              <a:rPr lang="en-CA" altLang="fr-FR" sz="2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Création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Pierre </a:t>
            </a:r>
            <a:r>
              <a:rPr lang="en-CA" altLang="fr-FR" sz="2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Inc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                    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(</a:t>
            </a:r>
            <a:r>
              <a:rPr lang="en-CA" altLang="fr-FR" sz="2400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Pancartes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CA" altLang="fr-FR" sz="1000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CA" altLang="fr-FR" sz="2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Pompiers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2800" b="1" dirty="0">
                <a:solidFill>
                  <a:srgbClr val="CC3300"/>
                </a:solidFill>
                <a:latin typeface="Arial" panose="020B0604020202020204" pitchFamily="34" charset="0"/>
              </a:rPr>
              <a:t>de 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Lambton </a:t>
            </a:r>
            <a:r>
              <a:rPr lang="en-CA" altLang="fr-FR" sz="2800" b="1" dirty="0">
                <a:solidFill>
                  <a:srgbClr val="CC3300"/>
                </a:solidFill>
                <a:latin typeface="Arial" panose="020B0604020202020204" pitchFamily="34" charset="0"/>
              </a:rPr>
              <a:t>et St-</a:t>
            </a:r>
            <a:r>
              <a:rPr lang="en-CA" altLang="fr-FR" sz="2800" b="1" dirty="0" err="1">
                <a:solidFill>
                  <a:srgbClr val="CC3300"/>
                </a:solidFill>
                <a:latin typeface="Arial" panose="020B0604020202020204" pitchFamily="34" charset="0"/>
              </a:rPr>
              <a:t>Romain</a:t>
            </a:r>
            <a:r>
              <a:rPr lang="en-CA" altLang="fr-FR" sz="2800" b="1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  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(</a:t>
            </a:r>
            <a:r>
              <a:rPr lang="en-CA" altLang="fr-FR" sz="2400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Sécurité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CA" altLang="fr-FR" sz="10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   </a:t>
            </a:r>
            <a:r>
              <a:rPr lang="en-CA" altLang="fr-FR" sz="2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Municipalité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de Lambton                     </a:t>
            </a:r>
            <a:r>
              <a:rPr lang="en-CA" altLang="fr-FR" sz="2400" dirty="0" smtClean="0">
                <a:solidFill>
                  <a:srgbClr val="CC3300"/>
                </a:solidFill>
                <a:latin typeface="Arial" panose="020B0604020202020204" pitchFamily="34" charset="0"/>
              </a:rPr>
              <a:t>       </a:t>
            </a:r>
            <a:endParaRPr lang="en-CA" altLang="fr-FR" sz="28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CA" altLang="fr-FR" sz="10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 </a:t>
            </a:r>
            <a:r>
              <a:rPr lang="en-CA" altLang="fr-FR" sz="2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Municipalité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de St-</a:t>
            </a:r>
            <a:r>
              <a:rPr lang="en-CA" altLang="fr-FR" sz="28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Romain</a:t>
            </a:r>
            <a:r>
              <a:rPr lang="en-CA" altLang="fr-FR" sz="28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                         </a:t>
            </a:r>
            <a:r>
              <a:rPr lang="en-CA" altLang="fr-FR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x </a:t>
            </a:r>
            <a:r>
              <a:rPr lang="en-CA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CA" altLang="fr-FR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 </a:t>
            </a:r>
            <a:r>
              <a:rPr lang="en-CA" altLang="fr-FR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     </a:t>
            </a:r>
            <a:endParaRPr lang="en-CA" altLang="fr-FR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9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9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9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96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can0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20" y="1456397"/>
            <a:ext cx="3507193" cy="49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304128" y="1950064"/>
            <a:ext cx="8570931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CA" altLang="fr-FR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Merci</a:t>
            </a:r>
            <a:r>
              <a:rPr lang="en-CA" altLang="fr-FR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spécial</a:t>
            </a:r>
            <a:endParaRPr lang="en-CA" altLang="fr-FR" sz="40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28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3200" b="1" dirty="0" smtClean="0">
                <a:solidFill>
                  <a:srgbClr val="CC3300"/>
                </a:solidFill>
              </a:rPr>
              <a:t>À tous les participants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CA" sz="2000" b="1" dirty="0" smtClean="0">
              <a:solidFill>
                <a:srgbClr val="CC3300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3200" b="1" dirty="0" smtClean="0">
                <a:solidFill>
                  <a:srgbClr val="CC3300"/>
                </a:solidFill>
              </a:rPr>
              <a:t>Au </a:t>
            </a:r>
            <a:r>
              <a:rPr lang="fr-CA" sz="3200" b="1" dirty="0">
                <a:solidFill>
                  <a:srgbClr val="CC3300"/>
                </a:solidFill>
              </a:rPr>
              <a:t>conseil d’administration de </a:t>
            </a:r>
            <a:r>
              <a:rPr lang="fr-CA" sz="3200" b="1" dirty="0" smtClean="0">
                <a:solidFill>
                  <a:srgbClr val="CC3300"/>
                </a:solidFill>
              </a:rPr>
              <a:t>l’APGLSF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CA" sz="2000" b="1" dirty="0" smtClean="0">
              <a:solidFill>
                <a:srgbClr val="CC3300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CA" sz="3200" b="1" dirty="0" smtClean="0">
                <a:solidFill>
                  <a:srgbClr val="CC3300"/>
                </a:solidFill>
              </a:rPr>
              <a:t>et </a:t>
            </a:r>
            <a:r>
              <a:rPr lang="fr-CA" sz="3200" b="1" dirty="0">
                <a:solidFill>
                  <a:srgbClr val="CC3300"/>
                </a:solidFill>
              </a:rPr>
              <a:t>leurs amis bénévoles.</a:t>
            </a:r>
            <a:endParaRPr lang="en-CA" altLang="fr-FR" sz="32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9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25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4641"/>
          <a:stretch/>
        </p:blipFill>
        <p:spPr>
          <a:xfrm>
            <a:off x="376517" y="4436381"/>
            <a:ext cx="8404412" cy="2175260"/>
          </a:xfrm>
          <a:prstGeom prst="rect">
            <a:avLst/>
          </a:prstGeom>
        </p:spPr>
      </p:pic>
      <p:pic>
        <p:nvPicPr>
          <p:cNvPr id="8" name="Picture 6" descr="Fisherman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47" y="1792578"/>
            <a:ext cx="4672012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troutjum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6" y="2804750"/>
            <a:ext cx="1428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troutjum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35" y="3049066"/>
            <a:ext cx="1428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645891" y="1681877"/>
            <a:ext cx="6602073" cy="286232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CA" altLang="fr-FR" sz="4400" b="1" dirty="0">
                <a:solidFill>
                  <a:srgbClr val="CC3300"/>
                </a:solidFill>
                <a:latin typeface="Arial" panose="020B0604020202020204" pitchFamily="34" charset="0"/>
              </a:rPr>
              <a:t>Bon </a:t>
            </a:r>
            <a:r>
              <a:rPr lang="en-CA" altLang="fr-FR" sz="44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été</a:t>
            </a:r>
            <a:endParaRPr lang="en-CA" altLang="fr-FR" sz="44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CA" altLang="fr-FR" sz="20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CA" altLang="fr-FR" sz="44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Bonnes</a:t>
            </a:r>
            <a:r>
              <a:rPr lang="en-CA" altLang="fr-FR" sz="44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CA" altLang="fr-FR" sz="44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vacances</a:t>
            </a:r>
            <a:endParaRPr lang="en-CA" altLang="fr-FR" sz="4400" b="1" dirty="0" smtClean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20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CA" altLang="fr-FR" sz="44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Bonne </a:t>
            </a:r>
            <a:r>
              <a:rPr lang="en-CA" altLang="fr-FR" sz="44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saison</a:t>
            </a:r>
            <a:r>
              <a:rPr lang="en-CA" altLang="fr-FR" sz="44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 de </a:t>
            </a:r>
            <a:r>
              <a:rPr lang="en-CA" altLang="fr-FR" sz="4400" b="1" dirty="0" err="1" smtClean="0">
                <a:solidFill>
                  <a:srgbClr val="CC3300"/>
                </a:solidFill>
                <a:latin typeface="Arial" panose="020B0604020202020204" pitchFamily="34" charset="0"/>
              </a:rPr>
              <a:t>pêche</a:t>
            </a:r>
            <a:endParaRPr lang="en-CA" altLang="fr-FR" sz="4400" b="1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CA" altLang="fr-FR" sz="800" dirty="0">
              <a:solidFill>
                <a:srgbClr val="3B8B65"/>
              </a:solidFill>
              <a:latin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906871" y="1559859"/>
            <a:ext cx="766648" cy="9950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3977256" y="6087085"/>
            <a:ext cx="341760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A" sz="1600" b="1" dirty="0" smtClean="0">
                <a:solidFill>
                  <a:srgbClr val="CC3300"/>
                </a:solidFill>
              </a:rPr>
              <a:t>Conception et montage : Gilles Carrier</a:t>
            </a:r>
            <a:endParaRPr lang="fr-CA" sz="1600" b="1" dirty="0">
              <a:solidFill>
                <a:srgbClr val="CC33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47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Rectangle à coins arrondis 11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13"/>
          <p:cNvCxnSpPr/>
          <p:nvPr/>
        </p:nvCxnSpPr>
        <p:spPr>
          <a:xfrm>
            <a:off x="295164" y="5783631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65704" y="1260829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13048" r="5961" b="13338"/>
          <a:stretch/>
        </p:blipFill>
        <p:spPr>
          <a:xfrm>
            <a:off x="265704" y="1327278"/>
            <a:ext cx="4228090" cy="110232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13048" r="5961" b="13338"/>
          <a:stretch/>
        </p:blipFill>
        <p:spPr>
          <a:xfrm flipH="1">
            <a:off x="4650210" y="1336263"/>
            <a:ext cx="4215885" cy="1099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64" y="2426956"/>
            <a:ext cx="4355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u="sng" dirty="0" smtClean="0">
                <a:solidFill>
                  <a:srgbClr val="CC3300"/>
                </a:solidFill>
                <a:latin typeface="arial" panose="020B0604020202020204" pitchFamily="34" charset="0"/>
              </a:rPr>
              <a:t>Desjardins Entreprises - Bureau du Granit</a:t>
            </a:r>
          </a:p>
          <a:p>
            <a:r>
              <a:rPr lang="fr-CA" sz="16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4749 </a:t>
            </a:r>
            <a:r>
              <a:rPr lang="fr-CA" sz="1600" b="1" dirty="0">
                <a:solidFill>
                  <a:srgbClr val="CC3300"/>
                </a:solidFill>
                <a:latin typeface="arial" panose="020B0604020202020204" pitchFamily="34" charset="0"/>
              </a:rPr>
              <a:t>Rue Laval</a:t>
            </a:r>
            <a:r>
              <a:rPr lang="fr-CA" sz="16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fr-CA" sz="16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Lac-Mégantic</a:t>
            </a:r>
            <a:r>
              <a:rPr lang="fr-CA" sz="1600" b="1" dirty="0">
                <a:solidFill>
                  <a:srgbClr val="CC3300"/>
                </a:solidFill>
                <a:latin typeface="arial" panose="020B0604020202020204" pitchFamily="34" charset="0"/>
              </a:rPr>
              <a:t>, QC G6B </a:t>
            </a:r>
            <a:r>
              <a:rPr lang="fr-CA" sz="16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1C8</a:t>
            </a:r>
          </a:p>
          <a:p>
            <a:r>
              <a:rPr lang="fr-CA" sz="1600" b="1" i="0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Tél : (819) 583-1911</a:t>
            </a:r>
          </a:p>
          <a:p>
            <a:r>
              <a:rPr lang="fr-CA" sz="16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Tél : (888)-583-1911</a:t>
            </a:r>
            <a:endParaRPr lang="fr-CA" sz="1600" b="1" i="0" dirty="0">
              <a:solidFill>
                <a:srgbClr val="CC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83015" y="2445089"/>
            <a:ext cx="3853620" cy="12583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" rIns="0" bIns="1745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1600" b="1" i="0" u="sng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Centre de services Desjardins Lambton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altLang="fr-FR" sz="1600" b="1" dirty="0" smtClean="0">
                <a:solidFill>
                  <a:srgbClr val="CC3300"/>
                </a:solidFill>
                <a:cs typeface="Arial" panose="020B0604020202020204" pitchFamily="34" charset="0"/>
              </a:rPr>
              <a:t>201 Rue Principale,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Lambton,</a:t>
            </a:r>
            <a:r>
              <a:rPr kumimoji="0" lang="fr-CA" altLang="fr-FR" sz="1600" b="1" i="0" u="none" strike="noStrike" cap="none" normalizeH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fr-CA" altLang="fr-FR" sz="1600" b="1" i="0" u="none" strike="noStrike" cap="none" normalizeH="0" dirty="0" err="1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Qc</a:t>
            </a:r>
            <a:r>
              <a:rPr kumimoji="0" lang="fr-CA" altLang="fr-FR" sz="1600" b="1" i="0" u="none" strike="noStrike" cap="none" normalizeH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. G0M 1H0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altLang="fr-FR" sz="1600" b="1" baseline="0" dirty="0" smtClean="0">
                <a:solidFill>
                  <a:srgbClr val="CC3300"/>
                </a:solidFill>
                <a:cs typeface="Arial" panose="020B0604020202020204" pitchFamily="34" charset="0"/>
              </a:rPr>
              <a:t>Tél</a:t>
            </a:r>
            <a:r>
              <a:rPr lang="fr-CA" altLang="fr-FR" sz="1600" b="1" dirty="0" smtClean="0">
                <a:solidFill>
                  <a:srgbClr val="CC3300"/>
                </a:solidFill>
                <a:cs typeface="Arial" panose="020B0604020202020204" pitchFamily="34" charset="0"/>
              </a:rPr>
              <a:t> : (819) 583-1911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16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cs typeface="Arial" panose="020B0604020202020204" pitchFamily="34" charset="0"/>
              </a:rPr>
              <a:t>Tél : (888) 583-1911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72" y="3781173"/>
            <a:ext cx="2944906" cy="18442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54" y="3815889"/>
            <a:ext cx="3129282" cy="18263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04128" y="5899598"/>
            <a:ext cx="533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65855" y="5789862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9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3" y="5835621"/>
            <a:ext cx="6713696" cy="822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9" b="36888"/>
          <a:stretch>
            <a:fillRect/>
          </a:stretch>
        </p:blipFill>
        <p:spPr bwMode="auto">
          <a:xfrm>
            <a:off x="6306671" y="272723"/>
            <a:ext cx="2366848" cy="9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04128" y="5885310"/>
            <a:ext cx="533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Catégorie :  Platine </a:t>
            </a:r>
            <a:r>
              <a:rPr lang="fr-CA" sz="2000" b="1" dirty="0" smtClean="0">
                <a:solidFill>
                  <a:srgbClr val="CC3300"/>
                </a:solidFill>
              </a:rPr>
              <a:t>(500$ à 999$)</a:t>
            </a:r>
            <a:endParaRPr lang="fr-CA" sz="2800" b="1" dirty="0">
              <a:solidFill>
                <a:srgbClr val="CC33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65855" y="5775574"/>
            <a:ext cx="17011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Bronze :      10$ à 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Argent :  100$ à 249$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Or :  250$ à 499$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Platine :  500$ à 999$</a:t>
            </a:r>
          </a:p>
          <a:p>
            <a:pPr algn="r"/>
            <a:r>
              <a:rPr lang="fr-CA" sz="1100" b="1" dirty="0" smtClean="0">
                <a:solidFill>
                  <a:srgbClr val="CC3300"/>
                </a:solidFill>
              </a:rPr>
              <a:t>Partenaire :    1,000$ plus</a:t>
            </a:r>
            <a:endParaRPr lang="fr-CA" sz="1100" b="1" dirty="0">
              <a:solidFill>
                <a:srgbClr val="CC33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04128" y="1317813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161365" y="161365"/>
            <a:ext cx="8834717" cy="6575611"/>
          </a:xfrm>
          <a:prstGeom prst="roundRect">
            <a:avLst>
              <a:gd name="adj" fmla="val 3138"/>
            </a:avLst>
          </a:prstGeom>
          <a:noFill/>
          <a:ln w="57150">
            <a:solidFill>
              <a:srgbClr val="CC33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/>
          <p:cNvCxnSpPr/>
          <p:nvPr/>
        </p:nvCxnSpPr>
        <p:spPr>
          <a:xfrm>
            <a:off x="304128" y="5775574"/>
            <a:ext cx="8570931" cy="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304128" y="1480307"/>
            <a:ext cx="7229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000" b="1" dirty="0" err="1" smtClean="0">
                <a:solidFill>
                  <a:srgbClr val="CC3300"/>
                </a:solidFill>
              </a:rPr>
              <a:t>Gestec</a:t>
            </a:r>
            <a:r>
              <a:rPr lang="fr-CA" sz="6000" b="1" dirty="0" smtClean="0">
                <a:solidFill>
                  <a:srgbClr val="CC3300"/>
                </a:solidFill>
              </a:rPr>
              <a:t> Excavation Inc.</a:t>
            </a:r>
            <a:endParaRPr lang="fr-CA" sz="3600" b="1" dirty="0">
              <a:solidFill>
                <a:srgbClr val="CC33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" y="292649"/>
            <a:ext cx="2729440" cy="8727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6386" y="3312939"/>
            <a:ext cx="395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Stéphane Roy, Prés.</a:t>
            </a:r>
            <a:endParaRPr lang="fr-CA" sz="3600" b="1" dirty="0">
              <a:solidFill>
                <a:srgbClr val="CC33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4128" y="2457949"/>
            <a:ext cx="7612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rgbClr val="CC3300"/>
                </a:solidFill>
              </a:rPr>
              <a:t>Travaux d’excavation et de nivellement</a:t>
            </a:r>
            <a:endParaRPr lang="fr-CA" sz="36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9890</TotalTime>
  <Words>4220</Words>
  <Application>Microsoft Office PowerPoint</Application>
  <PresentationFormat>Affichage à l'écran (4:3)</PresentationFormat>
  <Paragraphs>773</Paragraphs>
  <Slides>77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98" baseType="lpstr">
      <vt:lpstr>&amp;quot</vt:lpstr>
      <vt:lpstr>Arial</vt:lpstr>
      <vt:lpstr>Arial</vt:lpstr>
      <vt:lpstr>Bitter</vt:lpstr>
      <vt:lpstr>Britannic Bold</vt:lpstr>
      <vt:lpstr>Calibri</vt:lpstr>
      <vt:lpstr>Calibri Light</vt:lpstr>
      <vt:lpstr>Georgia</vt:lpstr>
      <vt:lpstr>Lato</vt:lpstr>
      <vt:lpstr>Open Sans</vt:lpstr>
      <vt:lpstr>Poppins</vt:lpstr>
      <vt:lpstr>roboto</vt:lpstr>
      <vt:lpstr>Roboto Condensed</vt:lpstr>
      <vt:lpstr>Roboto Slab</vt:lpstr>
      <vt:lpstr>Segoe UI Historic</vt:lpstr>
      <vt:lpstr>Source Sans Pro</vt:lpstr>
      <vt:lpstr>Times New Roman</vt:lpstr>
      <vt:lpstr>Trebuchet MS</vt:lpstr>
      <vt:lpstr>Ubuntu</vt:lpstr>
      <vt:lpstr>whitney_bookregular</vt:lpstr>
      <vt:lpstr>Thème Office</vt:lpstr>
      <vt:lpstr> MERCI À TOUS NOS COMMANDITAIRES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Carrier</dc:creator>
  <cp:lastModifiedBy>Compte Microsoft</cp:lastModifiedBy>
  <cp:revision>494</cp:revision>
  <dcterms:created xsi:type="dcterms:W3CDTF">2019-05-10T11:49:49Z</dcterms:created>
  <dcterms:modified xsi:type="dcterms:W3CDTF">2023-05-26T17:55:03Z</dcterms:modified>
</cp:coreProperties>
</file>